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381" r:id="rId4"/>
    <p:sldId id="383" r:id="rId5"/>
    <p:sldId id="384" r:id="rId6"/>
    <p:sldId id="385" r:id="rId7"/>
    <p:sldId id="375" r:id="rId8"/>
    <p:sldId id="379" r:id="rId9"/>
    <p:sldId id="378" r:id="rId10"/>
    <p:sldId id="380" r:id="rId11"/>
    <p:sldId id="265" r:id="rId12"/>
    <p:sldId id="266" r:id="rId13"/>
    <p:sldId id="267" r:id="rId14"/>
    <p:sldId id="373" r:id="rId15"/>
    <p:sldId id="374" r:id="rId16"/>
    <p:sldId id="313" r:id="rId17"/>
    <p:sldId id="271" r:id="rId18"/>
    <p:sldId id="311" r:id="rId19"/>
    <p:sldId id="259" r:id="rId20"/>
    <p:sldId id="260" r:id="rId21"/>
    <p:sldId id="317" r:id="rId22"/>
    <p:sldId id="316" r:id="rId23"/>
    <p:sldId id="263" r:id="rId24"/>
    <p:sldId id="294" r:id="rId25"/>
    <p:sldId id="272" r:id="rId26"/>
    <p:sldId id="291" r:id="rId27"/>
    <p:sldId id="289" r:id="rId28"/>
    <p:sldId id="318" r:id="rId29"/>
    <p:sldId id="298" r:id="rId30"/>
    <p:sldId id="284" r:id="rId31"/>
    <p:sldId id="315" r:id="rId32"/>
    <p:sldId id="305" r:id="rId33"/>
    <p:sldId id="320" r:id="rId34"/>
    <p:sldId id="306" r:id="rId35"/>
    <p:sldId id="321" r:id="rId36"/>
    <p:sldId id="322" r:id="rId37"/>
    <p:sldId id="324" r:id="rId38"/>
    <p:sldId id="325" r:id="rId39"/>
    <p:sldId id="326" r:id="rId40"/>
    <p:sldId id="327" r:id="rId41"/>
    <p:sldId id="328" r:id="rId42"/>
    <p:sldId id="307" r:id="rId43"/>
    <p:sldId id="302" r:id="rId44"/>
    <p:sldId id="276" r:id="rId45"/>
    <p:sldId id="278" r:id="rId46"/>
    <p:sldId id="279" r:id="rId47"/>
    <p:sldId id="280" r:id="rId48"/>
    <p:sldId id="281" r:id="rId49"/>
    <p:sldId id="282" r:id="rId50"/>
    <p:sldId id="283" r:id="rId51"/>
    <p:sldId id="273" r:id="rId52"/>
    <p:sldId id="288" r:id="rId53"/>
    <p:sldId id="285" r:id="rId54"/>
    <p:sldId id="286" r:id="rId55"/>
    <p:sldId id="371"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B1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3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9/25/2026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p2k.stekom.ac.id/ensiklopedia/Goethit" TargetMode="External"/><Relationship Id="rId3" Type="http://schemas.openxmlformats.org/officeDocument/2006/relationships/hyperlink" Target="https://p2k.stekom.ac.id/ensiklopedia/Atom" TargetMode="External"/><Relationship Id="rId7" Type="http://schemas.openxmlformats.org/officeDocument/2006/relationships/hyperlink" Target="https://p2k.stekom.ac.id/ensiklopedia/Hematit" TargetMode="External"/><Relationship Id="rId12" Type="http://schemas.openxmlformats.org/officeDocument/2006/relationships/hyperlink" Target="https://p2k.stekom.ac.id/ensiklopedia/Warna" TargetMode="External"/><Relationship Id="rId2" Type="http://schemas.openxmlformats.org/officeDocument/2006/relationships/hyperlink" Target="https://p2k.stekom.ac.id/ensiklopedia/Oksigen" TargetMode="External"/><Relationship Id="rId1" Type="http://schemas.openxmlformats.org/officeDocument/2006/relationships/slideLayout" Target="../slideLayouts/slideLayout2.xml"/><Relationship Id="rId6" Type="http://schemas.openxmlformats.org/officeDocument/2006/relationships/hyperlink" Target="https://p2k.stekom.ac.id/ensiklopedia/Magnetit" TargetMode="External"/><Relationship Id="rId11" Type="http://schemas.openxmlformats.org/officeDocument/2006/relationships/hyperlink" Target="https://p2k.stekom.ac.id/ensiklopedia/Besi_oksida" TargetMode="External"/><Relationship Id="rId5" Type="http://schemas.openxmlformats.org/officeDocument/2006/relationships/hyperlink" Target="https://p2k.stekom.ac.id/ensiklopedia/Molekul" TargetMode="External"/><Relationship Id="rId10" Type="http://schemas.openxmlformats.org/officeDocument/2006/relationships/hyperlink" Target="https://p2k.stekom.ac.id/ensiklopedia/Pembuatan_baja" TargetMode="External"/><Relationship Id="rId4" Type="http://schemas.openxmlformats.org/officeDocument/2006/relationships/hyperlink" Target="https://p2k.stekom.ac.id/ensiklopedia/Besi" TargetMode="External"/><Relationship Id="rId9" Type="http://schemas.openxmlformats.org/officeDocument/2006/relationships/hyperlink" Target="https://p2k.stekom.ac.id/ensiklopedia/Limoni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CE5FF7-9DBE-4BA6-9074-108AA40C97B9}"/>
              </a:ext>
            </a:extLst>
          </p:cNvPr>
          <p:cNvSpPr>
            <a:spLocks noGrp="1"/>
          </p:cNvSpPr>
          <p:nvPr>
            <p:ph type="ctrTitle"/>
          </p:nvPr>
        </p:nvSpPr>
        <p:spPr>
          <a:xfrm>
            <a:off x="684212" y="775856"/>
            <a:ext cx="8001000" cy="2133600"/>
          </a:xfrm>
        </p:spPr>
        <p:txBody>
          <a:bodyPr>
            <a:noAutofit/>
          </a:bodyPr>
          <a:lstStyle/>
          <a:p>
            <a:pPr>
              <a:tabLst>
                <a:tab pos="914400" algn="l"/>
              </a:tabLst>
            </a:pPr>
            <a:r>
              <a:rPr lang="id-ID" sz="5400" dirty="0">
                <a:solidFill>
                  <a:schemeClr val="bg1"/>
                </a:solidFill>
              </a:rPr>
              <a:t>Komponen </a:t>
            </a:r>
            <a:br>
              <a:rPr lang="id-ID" sz="5400" dirty="0">
                <a:solidFill>
                  <a:schemeClr val="bg1"/>
                </a:solidFill>
              </a:rPr>
            </a:br>
            <a:r>
              <a:rPr lang="id-ID" sz="5400" dirty="0">
                <a:solidFill>
                  <a:schemeClr val="bg1"/>
                </a:solidFill>
              </a:rPr>
              <a:t>pondasi BANGUNAN</a:t>
            </a:r>
          </a:p>
        </p:txBody>
      </p:sp>
      <p:sp>
        <p:nvSpPr>
          <p:cNvPr id="51202" name="AutoShape 2" descr="Harga Besi Pondasi Per Batang yang Tersedia di Pasara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04" name="Picture 4" descr="3 Tips yang Perlu Diketahui Sebelum Membeli Besi Beton ..."/>
          <p:cNvPicPr>
            <a:picLocks noChangeAspect="1" noChangeArrowheads="1"/>
          </p:cNvPicPr>
          <p:nvPr/>
        </p:nvPicPr>
        <p:blipFill>
          <a:blip r:embed="rId2"/>
          <a:srcRect/>
          <a:stretch>
            <a:fillRect/>
          </a:stretch>
        </p:blipFill>
        <p:spPr bwMode="auto">
          <a:xfrm>
            <a:off x="1499465" y="3089564"/>
            <a:ext cx="3100244" cy="2687782"/>
          </a:xfrm>
          <a:prstGeom prst="rect">
            <a:avLst/>
          </a:prstGeom>
          <a:noFill/>
        </p:spPr>
      </p:pic>
      <p:sp>
        <p:nvSpPr>
          <p:cNvPr id="51206" name="AutoShape 6" descr="Meroket, Harga Semen di Papua Capai Rp 650 Ribu Setelah Harga BBM Naik |  Republika Online Mob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08" name="Picture 8" descr="Meroket, Harga Semen di Papua Capai Rp 650 Ribu Setelah Harga BBM Naik |  Republika Online Mobile"/>
          <p:cNvPicPr>
            <a:picLocks noChangeAspect="1" noChangeArrowheads="1"/>
          </p:cNvPicPr>
          <p:nvPr/>
        </p:nvPicPr>
        <p:blipFill>
          <a:blip r:embed="rId3"/>
          <a:srcRect/>
          <a:stretch>
            <a:fillRect/>
          </a:stretch>
        </p:blipFill>
        <p:spPr bwMode="auto">
          <a:xfrm>
            <a:off x="3826503" y="3297382"/>
            <a:ext cx="4458515" cy="2662093"/>
          </a:xfrm>
          <a:prstGeom prst="rect">
            <a:avLst/>
          </a:prstGeom>
          <a:noFill/>
        </p:spPr>
      </p:pic>
      <p:pic>
        <p:nvPicPr>
          <p:cNvPr id="51210" name="Picture 10" descr="Ready... - Jual Material Bangunan Pasir,Sirtu,Cadas Urug ,Batu Belah DLL  Cirebon | Facebook"/>
          <p:cNvPicPr>
            <a:picLocks noChangeAspect="1" noChangeArrowheads="1"/>
          </p:cNvPicPr>
          <p:nvPr/>
        </p:nvPicPr>
        <p:blipFill>
          <a:blip r:embed="rId4"/>
          <a:srcRect/>
          <a:stretch>
            <a:fillRect/>
          </a:stretch>
        </p:blipFill>
        <p:spPr bwMode="auto">
          <a:xfrm>
            <a:off x="6359236" y="2919846"/>
            <a:ext cx="2585316" cy="2466975"/>
          </a:xfrm>
          <a:prstGeom prst="rect">
            <a:avLst/>
          </a:prstGeom>
          <a:noFill/>
        </p:spPr>
      </p:pic>
      <p:pic>
        <p:nvPicPr>
          <p:cNvPr id="51212" name="Picture 12" descr="Harga Pasir, batu dan bata Tahun 2020 – Garis Cipta karsa"/>
          <p:cNvPicPr>
            <a:picLocks noChangeAspect="1" noChangeArrowheads="1"/>
          </p:cNvPicPr>
          <p:nvPr/>
        </p:nvPicPr>
        <p:blipFill>
          <a:blip r:embed="rId5"/>
          <a:srcRect/>
          <a:stretch>
            <a:fillRect/>
          </a:stretch>
        </p:blipFill>
        <p:spPr bwMode="auto">
          <a:xfrm>
            <a:off x="8551430" y="3311236"/>
            <a:ext cx="2924175" cy="2686339"/>
          </a:xfrm>
          <a:prstGeom prst="rect">
            <a:avLst/>
          </a:prstGeom>
          <a:noFill/>
        </p:spPr>
      </p:pic>
    </p:spTree>
    <p:extLst>
      <p:ext uri="{BB962C8B-B14F-4D97-AF65-F5344CB8AC3E}">
        <p14:creationId xmlns:p14="http://schemas.microsoft.com/office/powerpoint/2010/main" val="1446714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DCE302-10F5-4905-B215-AA3167869701}"/>
              </a:ext>
            </a:extLst>
          </p:cNvPr>
          <p:cNvSpPr>
            <a:spLocks noGrp="1"/>
          </p:cNvSpPr>
          <p:nvPr>
            <p:ph type="title"/>
          </p:nvPr>
        </p:nvSpPr>
        <p:spPr>
          <a:xfrm>
            <a:off x="2272144" y="1537856"/>
            <a:ext cx="8534400" cy="4456544"/>
          </a:xfrm>
        </p:spPr>
        <p:txBody>
          <a:bodyPr>
            <a:normAutofit fontScale="90000"/>
          </a:bodyPr>
          <a:lstStyle/>
          <a:p>
            <a:pPr>
              <a:lnSpc>
                <a:spcPct val="200000"/>
              </a:lnSpc>
            </a:pPr>
            <a:r>
              <a:rPr lang="id-ID" dirty="0">
                <a:solidFill>
                  <a:schemeClr val="bg1"/>
                </a:solidFill>
              </a:rPr>
              <a:t>I. </a:t>
            </a:r>
            <a:r>
              <a:rPr lang="id-ID" dirty="0" smtClean="0">
                <a:solidFill>
                  <a:schemeClr val="bg1"/>
                </a:solidFill>
              </a:rPr>
              <a:t>SEMEN</a:t>
            </a:r>
            <a:r>
              <a:rPr lang="en-US" dirty="0" smtClean="0">
                <a:solidFill>
                  <a:schemeClr val="bg1"/>
                </a:solidFill>
              </a:rPr>
              <a:t>.</a:t>
            </a:r>
            <a:r>
              <a:rPr lang="id-ID" dirty="0">
                <a:solidFill>
                  <a:schemeClr val="bg1"/>
                </a:solidFill>
              </a:rPr>
              <a:t/>
            </a:r>
            <a:br>
              <a:rPr lang="id-ID" dirty="0">
                <a:solidFill>
                  <a:schemeClr val="bg1"/>
                </a:solidFill>
              </a:rPr>
            </a:br>
            <a:r>
              <a:rPr lang="id-ID" dirty="0">
                <a:solidFill>
                  <a:schemeClr val="bg1"/>
                </a:solidFill>
              </a:rPr>
              <a:t>ii. KAPUR</a:t>
            </a:r>
            <a:br>
              <a:rPr lang="id-ID" dirty="0">
                <a:solidFill>
                  <a:schemeClr val="bg1"/>
                </a:solidFill>
              </a:rPr>
            </a:br>
            <a:r>
              <a:rPr lang="id-ID" dirty="0">
                <a:solidFill>
                  <a:schemeClr val="bg1"/>
                </a:solidFill>
              </a:rPr>
              <a:t>III. PASIR. </a:t>
            </a:r>
            <a:br>
              <a:rPr lang="id-ID" dirty="0">
                <a:solidFill>
                  <a:schemeClr val="bg1"/>
                </a:solidFill>
              </a:rPr>
            </a:br>
            <a:r>
              <a:rPr lang="id-ID" dirty="0">
                <a:solidFill>
                  <a:schemeClr val="bg1"/>
                </a:solidFill>
              </a:rPr>
              <a:t>IV. AIR. </a:t>
            </a:r>
            <a:r>
              <a:rPr lang="id-ID" dirty="0" smtClean="0">
                <a:solidFill>
                  <a:schemeClr val="bg1"/>
                </a:solidFill>
              </a:rPr>
              <a:t/>
            </a:r>
            <a:br>
              <a:rPr lang="id-ID" dirty="0" smtClean="0">
                <a:solidFill>
                  <a:schemeClr val="bg1"/>
                </a:solidFill>
              </a:rPr>
            </a:br>
            <a:r>
              <a:rPr lang="id-ID" dirty="0" smtClean="0">
                <a:solidFill>
                  <a:schemeClr val="bg1"/>
                </a:solidFill>
              </a:rPr>
              <a:t>V</a:t>
            </a:r>
            <a:r>
              <a:rPr lang="id-ID" dirty="0">
                <a:solidFill>
                  <a:schemeClr val="bg1"/>
                </a:solidFill>
              </a:rPr>
              <a:t>. </a:t>
            </a:r>
            <a:r>
              <a:rPr lang="en-US" dirty="0" err="1" smtClean="0">
                <a:solidFill>
                  <a:schemeClr val="bg1"/>
                </a:solidFill>
              </a:rPr>
              <a:t>Besi</a:t>
            </a:r>
            <a:r>
              <a:rPr lang="en-US" dirty="0" smtClean="0">
                <a:solidFill>
                  <a:schemeClr val="bg1"/>
                </a:solidFill>
              </a:rPr>
              <a:t> &amp; </a:t>
            </a:r>
            <a:r>
              <a:rPr lang="id-ID" dirty="0" smtClean="0">
                <a:solidFill>
                  <a:schemeClr val="bg1"/>
                </a:solidFill>
              </a:rPr>
              <a:t>BETON</a:t>
            </a:r>
            <a:r>
              <a:rPr lang="id-ID" dirty="0">
                <a:solidFill>
                  <a:schemeClr val="bg1"/>
                </a:solidFill>
              </a:rPr>
              <a:t>. </a:t>
            </a:r>
          </a:p>
        </p:txBody>
      </p:sp>
      <p:sp>
        <p:nvSpPr>
          <p:cNvPr id="3" name="Content Placeholder 2">
            <a:extLst>
              <a:ext uri="{FF2B5EF4-FFF2-40B4-BE49-F238E27FC236}">
                <a16:creationId xmlns:a16="http://schemas.microsoft.com/office/drawing/2014/main" xmlns="" id="{E52D08D5-0529-4FA1-88A9-7207907ACC89}"/>
              </a:ext>
            </a:extLst>
          </p:cNvPr>
          <p:cNvSpPr>
            <a:spLocks noGrp="1"/>
          </p:cNvSpPr>
          <p:nvPr>
            <p:ph idx="1"/>
          </p:nvPr>
        </p:nvSpPr>
        <p:spPr>
          <a:xfrm>
            <a:off x="651163" y="457201"/>
            <a:ext cx="10086109" cy="969818"/>
          </a:xfrm>
        </p:spPr>
        <p:txBody>
          <a:bodyPr>
            <a:normAutofit/>
          </a:bodyPr>
          <a:lstStyle/>
          <a:p>
            <a:r>
              <a:rPr lang="id-ID" sz="4000" dirty="0">
                <a:latin typeface="Arial Black" pitchFamily="34" charset="0"/>
              </a:rPr>
              <a:t>Komponen </a:t>
            </a:r>
            <a:r>
              <a:rPr lang="en-US" sz="4000" dirty="0" smtClean="0">
                <a:latin typeface="Arial Black" pitchFamily="34" charset="0"/>
              </a:rPr>
              <a:t>P</a:t>
            </a:r>
            <a:r>
              <a:rPr lang="id-ID" sz="4000" dirty="0" smtClean="0">
                <a:latin typeface="Arial Black" pitchFamily="34" charset="0"/>
              </a:rPr>
              <a:t>ondasi </a:t>
            </a:r>
            <a:r>
              <a:rPr lang="en-US" sz="4000" dirty="0" smtClean="0">
                <a:latin typeface="Arial Black" pitchFamily="34" charset="0"/>
              </a:rPr>
              <a:t>B</a:t>
            </a:r>
            <a:r>
              <a:rPr lang="id-ID" sz="4000" dirty="0" smtClean="0">
                <a:latin typeface="Arial Black" pitchFamily="34" charset="0"/>
              </a:rPr>
              <a:t>angunan</a:t>
            </a:r>
            <a:endParaRPr lang="id-ID" sz="4000" dirty="0">
              <a:latin typeface="Arial Black" pitchFamily="34" charset="0"/>
            </a:endParaRPr>
          </a:p>
        </p:txBody>
      </p:sp>
    </p:spTree>
    <p:extLst>
      <p:ext uri="{BB962C8B-B14F-4D97-AF65-F5344CB8AC3E}">
        <p14:creationId xmlns:p14="http://schemas.microsoft.com/office/powerpoint/2010/main" val="233739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1" y="1551709"/>
            <a:ext cx="10912043" cy="4959926"/>
          </a:xfrm>
        </p:spPr>
        <p:txBody>
          <a:bodyPr>
            <a:normAutofit fontScale="92500" lnSpcReduction="20000"/>
          </a:bodyPr>
          <a:lstStyle/>
          <a:p>
            <a:pPr>
              <a:buNone/>
            </a:pPr>
            <a:r>
              <a:rPr lang="id-ID" sz="4800" dirty="0" smtClean="0">
                <a:latin typeface="Arial Black" pitchFamily="34" charset="0"/>
                <a:cs typeface="Arial" pitchFamily="34" charset="0"/>
              </a:rPr>
              <a:t>I. SEMEN</a:t>
            </a:r>
          </a:p>
          <a:p>
            <a:pPr indent="-1188720">
              <a:buNone/>
            </a:pPr>
            <a:r>
              <a:rPr lang="en-US" sz="2400" dirty="0" smtClean="0">
                <a:solidFill>
                  <a:schemeClr val="bg1"/>
                </a:solidFill>
                <a:latin typeface="Arial" pitchFamily="34" charset="0"/>
                <a:cs typeface="Arial" pitchFamily="34" charset="0"/>
              </a:rPr>
              <a:t>	</a:t>
            </a:r>
          </a:p>
          <a:p>
            <a:pPr indent="-1188720">
              <a:buNone/>
            </a:pPr>
            <a:r>
              <a:rPr lang="en-US" sz="2400" dirty="0" smtClean="0">
                <a:solidFill>
                  <a:schemeClr val="bg1"/>
                </a:solidFill>
                <a:latin typeface="Arial" pitchFamily="34" charset="0"/>
                <a:cs typeface="Arial" pitchFamily="34" charset="0"/>
              </a:rPr>
              <a:t>	</a:t>
            </a:r>
            <a:r>
              <a:rPr lang="id-ID" sz="2800" dirty="0" smtClean="0">
                <a:solidFill>
                  <a:schemeClr val="bg1"/>
                </a:solidFill>
                <a:latin typeface="Arial" pitchFamily="34" charset="0"/>
                <a:cs typeface="Arial" pitchFamily="34" charset="0"/>
              </a:rPr>
              <a:t>Semen adalah zat yang digunakan untuk merekat batu, bata, batako, maupun bahan bangunan lainnya. </a:t>
            </a:r>
            <a:br>
              <a:rPr lang="id-ID" sz="2800" dirty="0" smtClean="0">
                <a:solidFill>
                  <a:schemeClr val="bg1"/>
                </a:solidFill>
                <a:latin typeface="Arial" pitchFamily="34" charset="0"/>
                <a:cs typeface="Arial" pitchFamily="34" charset="0"/>
              </a:rPr>
            </a:br>
            <a:r>
              <a:rPr lang="id-ID" sz="2800" dirty="0" smtClean="0">
                <a:solidFill>
                  <a:schemeClr val="bg1"/>
                </a:solidFill>
                <a:latin typeface="Arial" pitchFamily="34" charset="0"/>
                <a:cs typeface="Arial" pitchFamily="34" charset="0"/>
              </a:rPr>
              <a:t/>
            </a:r>
            <a:br>
              <a:rPr lang="id-ID" sz="2800" dirty="0" smtClean="0">
                <a:solidFill>
                  <a:schemeClr val="bg1"/>
                </a:solidFill>
                <a:latin typeface="Arial" pitchFamily="34" charset="0"/>
                <a:cs typeface="Arial" pitchFamily="34" charset="0"/>
              </a:rPr>
            </a:br>
            <a:r>
              <a:rPr lang="id-ID" sz="2800" dirty="0" smtClean="0">
                <a:solidFill>
                  <a:schemeClr val="bg1"/>
                </a:solidFill>
                <a:latin typeface="Arial" pitchFamily="34" charset="0"/>
                <a:cs typeface="Arial" pitchFamily="34" charset="0"/>
              </a:rPr>
              <a:t>Sedangkan kata semen sendiri berasal dari caementum (bahasa Latin), yang artinya "memotong menjadi bagian-bagian kecil tak beraturan" Sebelum mencapai bentuk seperti sekarang, perekat dan penguat bangunan ini awalnya merupakan hasil percampuran batu kapur dan abu vulkanis. </a:t>
            </a:r>
            <a:br>
              <a:rPr lang="id-ID" sz="2800" dirty="0" smtClean="0">
                <a:solidFill>
                  <a:schemeClr val="bg1"/>
                </a:solidFill>
                <a:latin typeface="Arial" pitchFamily="34" charset="0"/>
                <a:cs typeface="Arial" pitchFamily="34" charset="0"/>
              </a:rPr>
            </a:br>
            <a:r>
              <a:rPr lang="id-ID" sz="2800" dirty="0" smtClean="0">
                <a:solidFill>
                  <a:schemeClr val="bg1"/>
                </a:solidFill>
                <a:latin typeface="Arial" pitchFamily="34" charset="0"/>
                <a:cs typeface="Arial" pitchFamily="34" charset="0"/>
              </a:rPr>
              <a:t>Pertama kali ditemukan pada zaman Kerajaan Romawi, tepatnya di Pozzuoli, dekat teluk Napoli, Italia. Bubuk itu lantas dinamai pozzuolana</a:t>
            </a:r>
            <a:endParaRPr lang="en-US" sz="2800" dirty="0" smtClean="0">
              <a:solidFill>
                <a:schemeClr val="bg1"/>
              </a:solidFill>
              <a:latin typeface="Arial" pitchFamily="34" charset="0"/>
              <a:cs typeface="Arial" pitchFamily="34" charset="0"/>
            </a:endParaRPr>
          </a:p>
          <a:p>
            <a:pPr indent="-1188720">
              <a:buNone/>
            </a:pPr>
            <a:endParaRPr lang="en-US" sz="2800" dirty="0" smtClean="0">
              <a:solidFill>
                <a:schemeClr val="bg1"/>
              </a:solidFill>
              <a:latin typeface="Arial" pitchFamily="34" charset="0"/>
              <a:cs typeface="Arial" pitchFamily="34" charset="0"/>
            </a:endParaRPr>
          </a:p>
          <a:p>
            <a:pPr indent="-1188720">
              <a:buNone/>
            </a:pPr>
            <a:endParaRPr lang="en-US" sz="2800" dirty="0" smtClean="0">
              <a:solidFill>
                <a:schemeClr val="bg1"/>
              </a:solidFill>
              <a:latin typeface="Arial" pitchFamily="34" charset="0"/>
              <a:cs typeface="Arial" pitchFamily="34" charset="0"/>
            </a:endParaRPr>
          </a:p>
          <a:p>
            <a:pPr>
              <a:buNone/>
            </a:pP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1" y="685800"/>
            <a:ext cx="11119862" cy="6172200"/>
          </a:xfrm>
        </p:spPr>
        <p:txBody>
          <a:bodyPr>
            <a:noAutofit/>
          </a:bodyPr>
          <a:lstStyle/>
          <a:p>
            <a:pPr indent="-1188720">
              <a:buNone/>
            </a:pPr>
            <a:r>
              <a:rPr lang="en-US" sz="2400" dirty="0" smtClean="0">
                <a:solidFill>
                  <a:schemeClr val="bg1"/>
                </a:solidFill>
                <a:latin typeface="Arial" pitchFamily="34" charset="0"/>
                <a:cs typeface="Arial" pitchFamily="34" charset="0"/>
              </a:rPr>
              <a:t>    </a:t>
            </a:r>
            <a:r>
              <a:rPr lang="id-ID" sz="2400" dirty="0" smtClean="0">
                <a:solidFill>
                  <a:schemeClr val="bg1"/>
                </a:solidFill>
                <a:latin typeface="Arial" pitchFamily="34" charset="0"/>
                <a:cs typeface="Arial" pitchFamily="34" charset="0"/>
              </a:rPr>
              <a:t>Semen merupakan suatu bahan yang bersifat hidrolis, yaitu bahan yang akan mengalami proses pengerasan pada pencampurannya dengan air ataupun larutan asam. Bahan dasar semen terdiri dari tiga macam, yaitu clinker/terak semen sebanyak 70% sd 95% (hasil olahan pembakaran batu kapur, pasir silika, pasir besi dan tanah liat), gypsum 5% dan material tambahan lain (batu kapur, pozzolan, abu terbang dan lain-lain).</a:t>
            </a:r>
            <a:br>
              <a:rPr lang="id-ID" sz="2400" dirty="0" smtClean="0">
                <a:solidFill>
                  <a:schemeClr val="bg1"/>
                </a:solidFill>
                <a:latin typeface="Arial" pitchFamily="34" charset="0"/>
                <a:cs typeface="Arial" pitchFamily="34" charset="0"/>
              </a:rPr>
            </a:br>
            <a:r>
              <a:rPr lang="id-ID" sz="2400" dirty="0" smtClean="0">
                <a:solidFill>
                  <a:schemeClr val="bg1"/>
                </a:solidFill>
                <a:latin typeface="Arial" pitchFamily="34" charset="0"/>
                <a:cs typeface="Arial" pitchFamily="34" charset="0"/>
              </a:rPr>
              <a:t/>
            </a:r>
            <a:br>
              <a:rPr lang="id-ID" sz="2400" dirty="0" smtClean="0">
                <a:solidFill>
                  <a:schemeClr val="bg1"/>
                </a:solidFill>
                <a:latin typeface="Arial" pitchFamily="34" charset="0"/>
                <a:cs typeface="Arial" pitchFamily="34" charset="0"/>
              </a:rPr>
            </a:br>
            <a:r>
              <a:rPr lang="id-ID" sz="2400" dirty="0" smtClean="0">
                <a:solidFill>
                  <a:schemeClr val="bg1"/>
                </a:solidFill>
                <a:latin typeface="Arial" pitchFamily="34" charset="0"/>
                <a:cs typeface="Arial" pitchFamily="34" charset="0"/>
              </a:rPr>
              <a:t>Semen merupakan salah satu bahan perekat yang jika dicampur dengan air mampu mengikat bahan-bahan padat seperti pasir dan batu menjadi suatu kesatuan kompak. Sifat pengikatan semen ditentukan oleh susunan kimia yang dikandungnya. Adapun bahan utama yang dikandung semen adalah kapur (CaO), silikat (SiO2), alumunia (A</a:t>
            </a:r>
            <a:r>
              <a:rPr lang="en-US" sz="2400" dirty="0" smtClean="0">
                <a:solidFill>
                  <a:schemeClr val="bg1"/>
                </a:solidFill>
                <a:latin typeface="Arial" pitchFamily="34" charset="0"/>
                <a:cs typeface="Arial" pitchFamily="34" charset="0"/>
              </a:rPr>
              <a:t>l</a:t>
            </a:r>
            <a:r>
              <a:rPr lang="id-ID" sz="2400" dirty="0" smtClean="0">
                <a:solidFill>
                  <a:schemeClr val="bg1"/>
                </a:solidFill>
                <a:latin typeface="Arial" pitchFamily="34" charset="0"/>
                <a:cs typeface="Arial" pitchFamily="34" charset="0"/>
              </a:rPr>
              <a:t>2O3), ferro oksida (Fe2O3), magnesit (MgO), serta oksida lain dalam jumlah kecil (Rahadja, 1990)</a:t>
            </a:r>
            <a:endParaRPr lang="en-US" sz="2400" dirty="0" smtClean="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endParaRPr lang="en-US" sz="24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1" y="685800"/>
            <a:ext cx="10676515" cy="3615267"/>
          </a:xfrm>
        </p:spPr>
        <p:txBody>
          <a:bodyPr>
            <a:noAutofit/>
          </a:bodyPr>
          <a:lstStyle/>
          <a:p>
            <a:endParaRPr lang="en-US" sz="2400" dirty="0" smtClean="0">
              <a:solidFill>
                <a:schemeClr val="bg1"/>
              </a:solidFill>
              <a:latin typeface="Arial" pitchFamily="34" charset="0"/>
              <a:cs typeface="Arial" pitchFamily="34" charset="0"/>
            </a:endParaRPr>
          </a:p>
          <a:p>
            <a:endParaRPr lang="en-US" sz="2400" dirty="0" smtClean="0">
              <a:solidFill>
                <a:schemeClr val="bg1"/>
              </a:solidFill>
              <a:latin typeface="Arial" pitchFamily="34" charset="0"/>
              <a:cs typeface="Arial" pitchFamily="34" charset="0"/>
            </a:endParaRPr>
          </a:p>
          <a:p>
            <a:pPr>
              <a:buNone/>
            </a:pPr>
            <a:r>
              <a:rPr lang="en-US" sz="2400" dirty="0" smtClean="0">
                <a:solidFill>
                  <a:schemeClr val="bg1"/>
                </a:solidFill>
                <a:latin typeface="Arial" pitchFamily="34" charset="0"/>
                <a:cs typeface="Arial" pitchFamily="34" charset="0"/>
              </a:rPr>
              <a:t>	</a:t>
            </a:r>
            <a:r>
              <a:rPr lang="id-ID" sz="2400" dirty="0" smtClean="0">
                <a:solidFill>
                  <a:schemeClr val="bg1"/>
                </a:solidFill>
                <a:latin typeface="Arial" pitchFamily="34" charset="0"/>
                <a:cs typeface="Arial" pitchFamily="34" charset="0"/>
              </a:rPr>
              <a:t>Semen sudah dikenal pada zaman Mesir kuno pada abad ke 5. </a:t>
            </a:r>
            <a:br>
              <a:rPr lang="id-ID" sz="2400" dirty="0" smtClean="0">
                <a:solidFill>
                  <a:schemeClr val="bg1"/>
                </a:solidFill>
                <a:latin typeface="Arial" pitchFamily="34" charset="0"/>
                <a:cs typeface="Arial" pitchFamily="34" charset="0"/>
              </a:rPr>
            </a:br>
            <a:r>
              <a:rPr lang="id-ID" sz="2400" dirty="0" smtClean="0">
                <a:solidFill>
                  <a:schemeClr val="bg1"/>
                </a:solidFill>
                <a:latin typeface="Arial" pitchFamily="34" charset="0"/>
                <a:cs typeface="Arial" pitchFamily="34" charset="0"/>
              </a:rPr>
              <a:t>Pada saat itu semen dibuat dari kalsinasi atau pembakaran batu kapur yang digunakan untuk membangun piramida dan bangunan besar lainnya.</a:t>
            </a:r>
            <a:br>
              <a:rPr lang="id-ID" sz="2400" dirty="0" smtClean="0">
                <a:solidFill>
                  <a:schemeClr val="bg1"/>
                </a:solidFill>
                <a:latin typeface="Arial" pitchFamily="34" charset="0"/>
                <a:cs typeface="Arial" pitchFamily="34" charset="0"/>
              </a:rPr>
            </a:br>
            <a:r>
              <a:rPr lang="id-ID" sz="2400" dirty="0" smtClean="0">
                <a:solidFill>
                  <a:schemeClr val="bg1"/>
                </a:solidFill>
                <a:latin typeface="Arial" pitchFamily="34" charset="0"/>
                <a:cs typeface="Arial" pitchFamily="34" charset="0"/>
              </a:rPr>
              <a:t/>
            </a:r>
            <a:br>
              <a:rPr lang="id-ID" sz="2400" dirty="0" smtClean="0">
                <a:solidFill>
                  <a:schemeClr val="bg1"/>
                </a:solidFill>
                <a:latin typeface="Arial" pitchFamily="34" charset="0"/>
                <a:cs typeface="Arial" pitchFamily="34" charset="0"/>
              </a:rPr>
            </a:br>
            <a:r>
              <a:rPr lang="id-ID" sz="2400" dirty="0" smtClean="0">
                <a:solidFill>
                  <a:schemeClr val="bg1"/>
                </a:solidFill>
                <a:latin typeface="Arial" pitchFamily="34" charset="0"/>
                <a:cs typeface="Arial" pitchFamily="34" charset="0"/>
              </a:rPr>
              <a:t> Sedangkan bangsa Romawi dan Yunani kuno membuat semen menggunakan slag vulkanik yang berasal dari gunung berapi. Slag vulkanik dicampur dengan kapur gamping (Quicklime) serta gypsum yang kemudian disebut sebagai Pozzolan Cement (Rahadja, 1990</a:t>
            </a:r>
            <a:endParaRPr lang="en-US" sz="24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017" y="277092"/>
            <a:ext cx="11152910" cy="6386944"/>
          </a:xfrm>
        </p:spPr>
        <p:txBody>
          <a:bodyPr>
            <a:normAutofit fontScale="25000" lnSpcReduction="20000"/>
          </a:bodyPr>
          <a:lstStyle/>
          <a:p>
            <a:endParaRPr lang="en-US" b="1" dirty="0" smtClean="0"/>
          </a:p>
          <a:p>
            <a:endParaRPr lang="en-US" b="1" dirty="0" smtClean="0"/>
          </a:p>
          <a:p>
            <a:pPr>
              <a:buNone/>
            </a:pPr>
            <a:r>
              <a:rPr lang="en-US" sz="11200" b="1" dirty="0" smtClean="0">
                <a:latin typeface="Arial Black" pitchFamily="34" charset="0"/>
                <a:cs typeface="Aharoni" pitchFamily="2" charset="-79"/>
              </a:rPr>
              <a:t>SEMBILAN JENIS SEMEN YANG SERING DIGUNAKAN</a:t>
            </a:r>
            <a:endParaRPr lang="en-US" sz="11200" b="1" dirty="0" smtClean="0">
              <a:latin typeface="Arial Black" pitchFamily="34" charset="0"/>
            </a:endParaRPr>
          </a:p>
          <a:p>
            <a:pPr indent="-1188720">
              <a:buNone/>
            </a:pPr>
            <a:r>
              <a:rPr lang="en-US" sz="9600" dirty="0" smtClean="0">
                <a:solidFill>
                  <a:schemeClr val="bg1"/>
                </a:solidFill>
                <a:latin typeface="Arial" pitchFamily="34" charset="0"/>
                <a:cs typeface="Arial" pitchFamily="34" charset="0"/>
              </a:rPr>
              <a:t>1.Semen Portland (Ordinary Portland Cement – OPC)</a:t>
            </a:r>
            <a:br>
              <a:rPr lang="en-US" sz="9600" dirty="0" smtClean="0">
                <a:solidFill>
                  <a:schemeClr val="bg1"/>
                </a:solidFill>
                <a:latin typeface="Arial" pitchFamily="34" charset="0"/>
                <a:cs typeface="Arial" pitchFamily="34" charset="0"/>
              </a:rPr>
            </a:br>
            <a:r>
              <a:rPr lang="en-US" sz="8800" dirty="0" err="1" smtClean="0">
                <a:solidFill>
                  <a:schemeClr val="bg1"/>
                </a:solidFill>
                <a:latin typeface="Arial" pitchFamily="34" charset="0"/>
                <a:cs typeface="Arial" pitchFamily="34" charset="0"/>
              </a:rPr>
              <a:t>Deskripsi</a:t>
            </a:r>
            <a:r>
              <a:rPr lang="en-US" sz="8800" dirty="0" smtClean="0">
                <a:solidFill>
                  <a:schemeClr val="bg1"/>
                </a:solidFill>
                <a:latin typeface="Arial" pitchFamily="34" charset="0"/>
                <a:cs typeface="Arial" pitchFamily="34" charset="0"/>
              </a:rPr>
              <a:t>:</a:t>
            </a:r>
            <a:br>
              <a:rPr lang="en-US" sz="8800" dirty="0" smtClean="0">
                <a:solidFill>
                  <a:schemeClr val="bg1"/>
                </a:solidFill>
                <a:latin typeface="Arial" pitchFamily="34" charset="0"/>
                <a:cs typeface="Arial" pitchFamily="34" charset="0"/>
              </a:rPr>
            </a:br>
            <a:r>
              <a:rPr lang="en-US" sz="8800" b="1" dirty="0" smtClean="0">
                <a:solidFill>
                  <a:schemeClr val="bg1"/>
                </a:solidFill>
                <a:latin typeface="Arial" pitchFamily="34" charset="0"/>
                <a:cs typeface="Arial" pitchFamily="34" charset="0"/>
              </a:rPr>
              <a:t>Semen Portland </a:t>
            </a:r>
            <a:r>
              <a:rPr lang="en-US" sz="8800" b="1" dirty="0" err="1" smtClean="0">
                <a:solidFill>
                  <a:schemeClr val="bg1"/>
                </a:solidFill>
                <a:latin typeface="Arial" pitchFamily="34" charset="0"/>
                <a:cs typeface="Arial" pitchFamily="34" charset="0"/>
              </a:rPr>
              <a:t>adalah</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jenis</a:t>
            </a:r>
            <a:r>
              <a:rPr lang="en-US" sz="8800" b="1" dirty="0" smtClean="0">
                <a:solidFill>
                  <a:schemeClr val="bg1"/>
                </a:solidFill>
                <a:latin typeface="Arial" pitchFamily="34" charset="0"/>
                <a:cs typeface="Arial" pitchFamily="34" charset="0"/>
              </a:rPr>
              <a:t> semen yang paling </a:t>
            </a:r>
            <a:r>
              <a:rPr lang="en-US" sz="8800" b="1" dirty="0" err="1" smtClean="0">
                <a:solidFill>
                  <a:schemeClr val="bg1"/>
                </a:solidFill>
                <a:latin typeface="Arial" pitchFamily="34" charset="0"/>
                <a:cs typeface="Arial" pitchFamily="34" charset="0"/>
              </a:rPr>
              <a:t>umum</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digunakan</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dalam</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konstruksi</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Memiliki</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warna</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abu-abu</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dan</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digunakan</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untuk</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berbagai</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aplikasi</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konstruksi</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baik</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itu</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beton</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pasangan</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batu</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bata</a:t>
            </a:r>
            <a:r>
              <a:rPr lang="en-US" sz="8800" b="1" dirty="0" smtClean="0">
                <a:solidFill>
                  <a:schemeClr val="bg1"/>
                </a:solidFill>
                <a:latin typeface="Arial" pitchFamily="34" charset="0"/>
                <a:cs typeface="Arial" pitchFamily="34" charset="0"/>
              </a:rPr>
              <a:t>, </a:t>
            </a:r>
            <a:r>
              <a:rPr lang="en-US" sz="8800" b="1" dirty="0" err="1" smtClean="0">
                <a:solidFill>
                  <a:schemeClr val="bg1"/>
                </a:solidFill>
                <a:latin typeface="Arial" pitchFamily="34" charset="0"/>
                <a:cs typeface="Arial" pitchFamily="34" charset="0"/>
              </a:rPr>
              <a:t>hingga</a:t>
            </a:r>
            <a:r>
              <a:rPr lang="en-US" sz="8800" b="1" dirty="0" smtClean="0">
                <a:solidFill>
                  <a:schemeClr val="bg1"/>
                </a:solidFill>
                <a:latin typeface="Arial" pitchFamily="34" charset="0"/>
                <a:cs typeface="Arial" pitchFamily="34" charset="0"/>
              </a:rPr>
              <a:t> mortar.</a:t>
            </a:r>
            <a:br>
              <a:rPr lang="en-US" sz="8800" b="1" dirty="0" smtClean="0">
                <a:solidFill>
                  <a:schemeClr val="bg1"/>
                </a:solidFill>
                <a:latin typeface="Arial" pitchFamily="34" charset="0"/>
                <a:cs typeface="Arial" pitchFamily="34" charset="0"/>
              </a:rPr>
            </a:br>
            <a:r>
              <a:rPr lang="en-US" sz="8800" b="1" dirty="0" err="1" smtClean="0">
                <a:solidFill>
                  <a:schemeClr val="bg1"/>
                </a:solidFill>
                <a:latin typeface="Arial" pitchFamily="34" charset="0"/>
                <a:cs typeface="Arial" pitchFamily="34" charset="0"/>
              </a:rPr>
              <a:t>Penggunaan</a:t>
            </a:r>
            <a:r>
              <a:rPr lang="en-US" sz="8800" b="1" dirty="0" smtClean="0">
                <a:solidFill>
                  <a:schemeClr val="bg1"/>
                </a:solidFill>
                <a:latin typeface="Arial" pitchFamily="34" charset="0"/>
                <a:cs typeface="Arial" pitchFamily="34" charset="0"/>
              </a:rPr>
              <a:t>:</a:t>
            </a:r>
            <a:br>
              <a:rPr lang="en-US" sz="8800" b="1" dirty="0" smtClean="0">
                <a:solidFill>
                  <a:schemeClr val="bg1"/>
                </a:solidFill>
                <a:latin typeface="Arial" pitchFamily="34" charset="0"/>
                <a:cs typeface="Arial" pitchFamily="34" charset="0"/>
              </a:rPr>
            </a:br>
            <a:r>
              <a:rPr lang="en-US" sz="8800" dirty="0" err="1" smtClean="0">
                <a:solidFill>
                  <a:schemeClr val="bg1"/>
                </a:solidFill>
                <a:latin typeface="Arial" pitchFamily="34" charset="0"/>
                <a:cs typeface="Arial" pitchFamily="34" charset="0"/>
              </a:rPr>
              <a:t>Konstruksi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bangunan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umum</a:t>
            </a:r>
            <a:r>
              <a:rPr lang="en-US" sz="8800" dirty="0" smtClean="0">
                <a:solidFill>
                  <a:schemeClr val="bg1"/>
                </a:solidFill>
                <a:latin typeface="Arial" pitchFamily="34" charset="0"/>
                <a:cs typeface="Arial" pitchFamily="34" charset="0"/>
              </a:rPr>
              <a:t/>
            </a:r>
            <a:br>
              <a:rPr lang="en-US" sz="8800" dirty="0" smtClean="0">
                <a:solidFill>
                  <a:schemeClr val="bg1"/>
                </a:solidFill>
                <a:latin typeface="Arial" pitchFamily="34" charset="0"/>
                <a:cs typeface="Arial" pitchFamily="34" charset="0"/>
              </a:rPr>
            </a:br>
            <a:r>
              <a:rPr lang="en-US" sz="8800" dirty="0" err="1" smtClean="0">
                <a:solidFill>
                  <a:schemeClr val="bg1"/>
                </a:solidFill>
                <a:latin typeface="Arial" pitchFamily="34" charset="0"/>
                <a:cs typeface="Arial" pitchFamily="34" charset="0"/>
              </a:rPr>
              <a:t>Pondasi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dan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struktur</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beton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bertulang</a:t>
            </a:r>
            <a:r>
              <a:rPr lang="en-US" sz="8800" dirty="0" smtClean="0">
                <a:solidFill>
                  <a:schemeClr val="bg1"/>
                </a:solidFill>
                <a:latin typeface="Arial" pitchFamily="34" charset="0"/>
                <a:cs typeface="Arial" pitchFamily="34" charset="0"/>
              </a:rPr>
              <a:t/>
            </a:r>
            <a:br>
              <a:rPr lang="en-US" sz="8800" dirty="0" smtClean="0">
                <a:solidFill>
                  <a:schemeClr val="bg1"/>
                </a:solidFill>
                <a:latin typeface="Arial" pitchFamily="34" charset="0"/>
                <a:cs typeface="Arial" pitchFamily="34" charset="0"/>
              </a:rPr>
            </a:br>
            <a:r>
              <a:rPr lang="en-US" sz="8800" dirty="0" err="1" smtClean="0">
                <a:solidFill>
                  <a:schemeClr val="bg1"/>
                </a:solidFill>
                <a:latin typeface="Arial" pitchFamily="34" charset="0"/>
                <a:cs typeface="Arial" pitchFamily="34" charset="0"/>
              </a:rPr>
              <a:t>Pengecoran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lantai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dan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dinding</a:t>
            </a:r>
            <a:r>
              <a:rPr lang="en-US" sz="8800" dirty="0" smtClean="0">
                <a:solidFill>
                  <a:schemeClr val="bg1"/>
                </a:solidFill>
                <a:latin typeface="Arial" pitchFamily="34" charset="0"/>
                <a:cs typeface="Arial" pitchFamily="34" charset="0"/>
              </a:rPr>
              <a:t>.</a:t>
            </a:r>
          </a:p>
          <a:p>
            <a:pPr>
              <a:buNone/>
            </a:pPr>
            <a:endParaRPr lang="en-US" sz="9600" dirty="0" smtClean="0">
              <a:solidFill>
                <a:schemeClr val="bg1"/>
              </a:solidFill>
              <a:latin typeface="Arial" pitchFamily="34" charset="0"/>
              <a:cs typeface="Arial" pitchFamily="34" charset="0"/>
            </a:endParaRPr>
          </a:p>
          <a:p>
            <a:pPr marL="290513" indent="-290513">
              <a:buNone/>
            </a:pPr>
            <a:r>
              <a:rPr lang="en-US" sz="9600" b="1" dirty="0" smtClean="0">
                <a:solidFill>
                  <a:schemeClr val="bg1"/>
                </a:solidFill>
                <a:latin typeface="Arial" pitchFamily="34" charset="0"/>
                <a:cs typeface="Arial" pitchFamily="34" charset="0"/>
              </a:rPr>
              <a:t>2. Semen </a:t>
            </a:r>
            <a:r>
              <a:rPr lang="en-US" sz="9600" b="1" dirty="0" err="1" smtClean="0">
                <a:solidFill>
                  <a:schemeClr val="bg1"/>
                </a:solidFill>
                <a:latin typeface="Arial" pitchFamily="34" charset="0"/>
                <a:cs typeface="Arial" pitchFamily="34" charset="0"/>
              </a:rPr>
              <a:t>Pozzolan</a:t>
            </a:r>
            <a:r>
              <a:rPr lang="en-US" sz="9600" dirty="0" smtClean="0">
                <a:solidFill>
                  <a:schemeClr val="bg1"/>
                </a:solidFill>
                <a:latin typeface="Arial" pitchFamily="34" charset="0"/>
                <a:cs typeface="Arial" pitchFamily="34" charset="0"/>
              </a:rPr>
              <a:t/>
            </a:r>
            <a:br>
              <a:rPr lang="en-US" sz="9600" dirty="0" smtClean="0">
                <a:solidFill>
                  <a:schemeClr val="bg1"/>
                </a:solidFill>
                <a:latin typeface="Arial" pitchFamily="34" charset="0"/>
                <a:cs typeface="Arial" pitchFamily="34" charset="0"/>
              </a:rPr>
            </a:br>
            <a:r>
              <a:rPr lang="en-US" sz="8800" b="1" dirty="0" err="1" smtClean="0">
                <a:solidFill>
                  <a:schemeClr val="bg1"/>
                </a:solidFill>
                <a:latin typeface="Arial" pitchFamily="34" charset="0"/>
                <a:cs typeface="Arial" pitchFamily="34" charset="0"/>
              </a:rPr>
              <a:t>Deskripsi</a:t>
            </a:r>
            <a:r>
              <a:rPr lang="en-US" sz="8800" b="1" dirty="0" smtClean="0">
                <a:solidFill>
                  <a:schemeClr val="bg1"/>
                </a:solidFill>
                <a:latin typeface="Arial" pitchFamily="34" charset="0"/>
                <a:cs typeface="Arial" pitchFamily="34" charset="0"/>
              </a:rPr>
              <a:t>:</a:t>
            </a:r>
            <a:r>
              <a:rPr lang="en-US" sz="8800" dirty="0" smtClean="0">
                <a:solidFill>
                  <a:schemeClr val="bg1"/>
                </a:solidFill>
                <a:latin typeface="Arial" pitchFamily="34" charset="0"/>
                <a:cs typeface="Arial" pitchFamily="34" charset="0"/>
              </a:rPr>
              <a:t/>
            </a:r>
            <a:br>
              <a:rPr lang="en-US" sz="8800" dirty="0" smtClean="0">
                <a:solidFill>
                  <a:schemeClr val="bg1"/>
                </a:solidFill>
                <a:latin typeface="Arial" pitchFamily="34" charset="0"/>
                <a:cs typeface="Arial" pitchFamily="34" charset="0"/>
              </a:rPr>
            </a:br>
            <a:r>
              <a:rPr lang="en-US" sz="8800" dirty="0" smtClean="0">
                <a:solidFill>
                  <a:schemeClr val="bg1"/>
                </a:solidFill>
                <a:latin typeface="Arial" pitchFamily="34" charset="0"/>
                <a:cs typeface="Arial" pitchFamily="34" charset="0"/>
              </a:rPr>
              <a:t>Semen </a:t>
            </a:r>
            <a:r>
              <a:rPr lang="en-US" sz="8800" dirty="0" err="1" smtClean="0">
                <a:solidFill>
                  <a:schemeClr val="bg1"/>
                </a:solidFill>
                <a:latin typeface="Arial" pitchFamily="34" charset="0"/>
                <a:cs typeface="Arial" pitchFamily="34" charset="0"/>
              </a:rPr>
              <a:t>ini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mengandung</a:t>
            </a:r>
            <a:r>
              <a:rPr lang="en-US" sz="8800" dirty="0" smtClean="0">
                <a:solidFill>
                  <a:schemeClr val="bg1"/>
                </a:solidFill>
                <a:latin typeface="Arial" pitchFamily="34" charset="0"/>
                <a:cs typeface="Arial" pitchFamily="34" charset="0"/>
              </a:rPr>
              <a:t> material </a:t>
            </a:r>
            <a:r>
              <a:rPr lang="en-US" sz="8800" dirty="0" err="1" smtClean="0">
                <a:solidFill>
                  <a:schemeClr val="bg1"/>
                </a:solidFill>
                <a:latin typeface="Arial" pitchFamily="34" charset="0"/>
                <a:cs typeface="Arial" pitchFamily="34" charset="0"/>
              </a:rPr>
              <a:t>pozzolanic</a:t>
            </a:r>
            <a:r>
              <a:rPr lang="en-US" sz="8800" dirty="0" smtClean="0">
                <a:solidFill>
                  <a:schemeClr val="bg1"/>
                </a:solidFill>
                <a:latin typeface="Arial" pitchFamily="34" charset="0"/>
                <a:cs typeface="Arial" pitchFamily="34" charset="0"/>
              </a:rPr>
              <a:t>, yang </a:t>
            </a:r>
            <a:r>
              <a:rPr lang="en-US" sz="8800" dirty="0" err="1" smtClean="0">
                <a:solidFill>
                  <a:schemeClr val="bg1"/>
                </a:solidFill>
                <a:latin typeface="Arial" pitchFamily="34" charset="0"/>
                <a:cs typeface="Arial" pitchFamily="34" charset="0"/>
              </a:rPr>
              <a:t>umumnya</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berasal</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dari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abu</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vulkanik</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Bahan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ini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memberikan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sifat</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tahan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terhadap</a:t>
            </a:r>
            <a:r>
              <a:rPr lang="en-US" sz="8800" dirty="0" smtClean="0">
                <a:solidFill>
                  <a:schemeClr val="bg1"/>
                </a:solidFill>
                <a:latin typeface="Arial" pitchFamily="34" charset="0"/>
                <a:cs typeface="Arial" pitchFamily="34" charset="0"/>
              </a:rPr>
              <a:t> air, </a:t>
            </a:r>
            <a:r>
              <a:rPr lang="en-US" sz="8800" dirty="0" err="1" smtClean="0">
                <a:solidFill>
                  <a:schemeClr val="bg1"/>
                </a:solidFill>
                <a:latin typeface="Arial" pitchFamily="34" charset="0"/>
                <a:cs typeface="Arial" pitchFamily="34" charset="0"/>
              </a:rPr>
              <a:t>asam</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dan</a:t>
            </a:r>
            <a:r>
              <a:rPr lang="en-US" sz="8800" dirty="0" smtClean="0">
                <a:solidFill>
                  <a:schemeClr val="bg1"/>
                </a:solidFill>
                <a:latin typeface="Arial" pitchFamily="34" charset="0"/>
                <a:cs typeface="Arial" pitchFamily="34" charset="0"/>
              </a:rPr>
              <a:t> alkali.</a:t>
            </a:r>
            <a:br>
              <a:rPr lang="en-US" sz="8800" dirty="0" smtClean="0">
                <a:solidFill>
                  <a:schemeClr val="bg1"/>
                </a:solidFill>
                <a:latin typeface="Arial" pitchFamily="34" charset="0"/>
                <a:cs typeface="Arial" pitchFamily="34" charset="0"/>
              </a:rPr>
            </a:br>
            <a:r>
              <a:rPr lang="en-US" sz="8800" b="1" dirty="0" err="1" smtClean="0">
                <a:solidFill>
                  <a:schemeClr val="bg1"/>
                </a:solidFill>
                <a:latin typeface="Arial" pitchFamily="34" charset="0"/>
                <a:cs typeface="Arial" pitchFamily="34" charset="0"/>
              </a:rPr>
              <a:t>Penggunaan</a:t>
            </a:r>
            <a:r>
              <a:rPr lang="en-US" sz="8800" b="1" dirty="0" smtClean="0">
                <a:solidFill>
                  <a:schemeClr val="bg1"/>
                </a:solidFill>
                <a:latin typeface="Arial" pitchFamily="34" charset="0"/>
                <a:cs typeface="Arial" pitchFamily="34" charset="0"/>
              </a:rPr>
              <a:t>:</a:t>
            </a:r>
            <a:r>
              <a:rPr lang="en-US" sz="8800" dirty="0" smtClean="0">
                <a:solidFill>
                  <a:schemeClr val="bg1"/>
                </a:solidFill>
                <a:latin typeface="Arial" pitchFamily="34" charset="0"/>
                <a:cs typeface="Arial" pitchFamily="34" charset="0"/>
              </a:rPr>
              <a:t/>
            </a:r>
            <a:br>
              <a:rPr lang="en-US" sz="8800" dirty="0" smtClean="0">
                <a:solidFill>
                  <a:schemeClr val="bg1"/>
                </a:solidFill>
                <a:latin typeface="Arial" pitchFamily="34" charset="0"/>
                <a:cs typeface="Arial" pitchFamily="34" charset="0"/>
              </a:rPr>
            </a:br>
            <a:r>
              <a:rPr lang="en-US" sz="8800" dirty="0" err="1" smtClean="0">
                <a:solidFill>
                  <a:schemeClr val="bg1"/>
                </a:solidFill>
                <a:latin typeface="Arial" pitchFamily="34" charset="0"/>
                <a:cs typeface="Arial" pitchFamily="34" charset="0"/>
              </a:rPr>
              <a:t>Struktur</a:t>
            </a:r>
            <a:r>
              <a:rPr lang="en-US" sz="8800" dirty="0" smtClean="0">
                <a:solidFill>
                  <a:schemeClr val="bg1"/>
                </a:solidFill>
                <a:latin typeface="Arial" pitchFamily="34" charset="0"/>
                <a:cs typeface="Arial" pitchFamily="34" charset="0"/>
              </a:rPr>
              <a:t> yang </a:t>
            </a:r>
            <a:r>
              <a:rPr lang="en-US" sz="8800" dirty="0" err="1" smtClean="0">
                <a:solidFill>
                  <a:schemeClr val="bg1"/>
                </a:solidFill>
                <a:latin typeface="Arial" pitchFamily="34" charset="0"/>
                <a:cs typeface="Arial" pitchFamily="34" charset="0"/>
              </a:rPr>
              <a:t>memerlukan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ketahanan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tinggi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terhadap</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bahan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kimia</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atau</a:t>
            </a:r>
            <a:r>
              <a:rPr lang="en-US" sz="8800" dirty="0" smtClean="0">
                <a:solidFill>
                  <a:schemeClr val="bg1"/>
                </a:solidFill>
                <a:latin typeface="Arial" pitchFamily="34" charset="0"/>
                <a:cs typeface="Arial" pitchFamily="34" charset="0"/>
              </a:rPr>
              <a:t> air</a:t>
            </a:r>
            <a:br>
              <a:rPr lang="en-US" sz="8800" dirty="0" smtClean="0">
                <a:solidFill>
                  <a:schemeClr val="bg1"/>
                </a:solidFill>
                <a:latin typeface="Arial" pitchFamily="34" charset="0"/>
                <a:cs typeface="Arial" pitchFamily="34" charset="0"/>
              </a:rPr>
            </a:br>
            <a:r>
              <a:rPr lang="en-US" sz="8800" dirty="0" smtClean="0">
                <a:solidFill>
                  <a:schemeClr val="bg1"/>
                </a:solidFill>
                <a:latin typeface="Arial" pitchFamily="34" charset="0"/>
                <a:cs typeface="Arial" pitchFamily="34" charset="0"/>
              </a:rPr>
              <a:t>Pembangunan </a:t>
            </a:r>
            <a:r>
              <a:rPr lang="en-US" sz="8800" dirty="0" err="1" smtClean="0">
                <a:solidFill>
                  <a:schemeClr val="bg1"/>
                </a:solidFill>
                <a:latin typeface="Arial" pitchFamily="34" charset="0"/>
                <a:cs typeface="Arial" pitchFamily="34" charset="0"/>
              </a:rPr>
              <a:t>di</a:t>
            </a:r>
            <a:r>
              <a:rPr lang="en-US" sz="8800" dirty="0" smtClean="0">
                <a:solidFill>
                  <a:schemeClr val="bg1"/>
                </a:solidFill>
                <a:latin typeface="Arial" pitchFamily="34" charset="0"/>
                <a:cs typeface="Arial" pitchFamily="34" charset="0"/>
              </a:rPr>
              <a:t> area yang </a:t>
            </a:r>
            <a:r>
              <a:rPr lang="en-US" sz="8800" dirty="0" err="1" smtClean="0">
                <a:solidFill>
                  <a:schemeClr val="bg1"/>
                </a:solidFill>
                <a:latin typeface="Arial" pitchFamily="34" charset="0"/>
                <a:cs typeface="Arial" pitchFamily="34" charset="0"/>
              </a:rPr>
              <a:t>rentan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terhadap</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kelembapan</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tinggi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seperti</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kolam</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atau</a:t>
            </a:r>
            <a:r>
              <a:rPr lang="en-US" sz="8800" dirty="0" smtClean="0">
                <a:solidFill>
                  <a:schemeClr val="bg1"/>
                </a:solidFill>
                <a:latin typeface="Arial" pitchFamily="34" charset="0"/>
                <a:cs typeface="Arial" pitchFamily="34" charset="0"/>
              </a:rPr>
              <a:t> </a:t>
            </a:r>
            <a:r>
              <a:rPr lang="en-US" sz="8800" dirty="0" err="1" smtClean="0">
                <a:solidFill>
                  <a:schemeClr val="bg1"/>
                </a:solidFill>
                <a:latin typeface="Arial" pitchFamily="34" charset="0"/>
                <a:cs typeface="Arial" pitchFamily="34" charset="0"/>
              </a:rPr>
              <a:t>saluran</a:t>
            </a:r>
            <a:r>
              <a:rPr lang="en-US" sz="8800" dirty="0" smtClean="0">
                <a:solidFill>
                  <a:schemeClr val="bg1"/>
                </a:solidFill>
                <a:latin typeface="Arial" pitchFamily="34" charset="0"/>
                <a:cs typeface="Arial" pitchFamily="34" charset="0"/>
              </a:rPr>
              <a:t> air</a:t>
            </a:r>
            <a:r>
              <a:rPr lang="en-US" sz="9600" dirty="0" smtClean="0">
                <a:solidFill>
                  <a:schemeClr val="bg1"/>
                </a:solidFill>
                <a:latin typeface="Arial" pitchFamily="34" charset="0"/>
                <a:cs typeface="Arial" pitchFamily="34" charset="0"/>
              </a:rPr>
              <a:t/>
            </a:r>
            <a:br>
              <a:rPr lang="en-US" sz="9600" dirty="0" smtClean="0">
                <a:solidFill>
                  <a:schemeClr val="bg1"/>
                </a:solidFill>
                <a:latin typeface="Arial" pitchFamily="34" charset="0"/>
                <a:cs typeface="Arial" pitchFamily="34" charset="0"/>
              </a:rPr>
            </a:br>
            <a:endParaRPr lang="en-US" sz="9600" dirty="0" smtClean="0">
              <a:latin typeface="Arial" pitchFamily="34" charset="0"/>
              <a:cs typeface="Arial" pitchFamily="34"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
            </a:r>
            <a:br>
              <a:rPr lang="en-US" dirty="0" smtClean="0"/>
            </a:br>
            <a:endParaRPr lang="en-US" dirty="0"/>
          </a:p>
        </p:txBody>
      </p:sp>
      <p:sp>
        <p:nvSpPr>
          <p:cNvPr id="3" name="Content Placeholder 2"/>
          <p:cNvSpPr>
            <a:spLocks noGrp="1"/>
          </p:cNvSpPr>
          <p:nvPr>
            <p:ph idx="1"/>
          </p:nvPr>
        </p:nvSpPr>
        <p:spPr>
          <a:xfrm>
            <a:off x="332510" y="249382"/>
            <a:ext cx="11388436" cy="6442363"/>
          </a:xfrm>
        </p:spPr>
        <p:txBody>
          <a:bodyPr>
            <a:noAutofit/>
          </a:bodyPr>
          <a:lstStyle/>
          <a:p>
            <a:pPr>
              <a:buNone/>
            </a:pPr>
            <a:r>
              <a:rPr lang="en-US" sz="1800" dirty="0" smtClean="0">
                <a:solidFill>
                  <a:schemeClr val="bg1"/>
                </a:solidFill>
                <a:latin typeface="Arial" pitchFamily="34" charset="0"/>
                <a:cs typeface="Arial" pitchFamily="34" charset="0"/>
              </a:rPr>
              <a:t>3. Semen </a:t>
            </a:r>
            <a:r>
              <a:rPr lang="en-US" sz="1800" dirty="0" err="1" smtClean="0">
                <a:solidFill>
                  <a:schemeClr val="bg1"/>
                </a:solidFill>
                <a:latin typeface="Arial" pitchFamily="34" charset="0"/>
                <a:cs typeface="Arial" pitchFamily="34" charset="0"/>
              </a:rPr>
              <a:t>Putih</a:t>
            </a:r>
            <a:endParaRPr lang="en-US" sz="1800" dirty="0" smtClean="0">
              <a:solidFill>
                <a:schemeClr val="bg1"/>
              </a:solidFill>
              <a:latin typeface="Arial" pitchFamily="34" charset="0"/>
              <a:cs typeface="Arial" pitchFamily="34" charset="0"/>
            </a:endParaRPr>
          </a:p>
          <a:p>
            <a:r>
              <a:rPr lang="en-US" sz="1800" dirty="0" err="1" smtClean="0">
                <a:solidFill>
                  <a:schemeClr val="bg1"/>
                </a:solidFill>
                <a:latin typeface="Arial" pitchFamily="34" charset="0"/>
                <a:cs typeface="Arial" pitchFamily="34" charset="0"/>
              </a:rPr>
              <a:t>Deskripsi</a:t>
            </a:r>
            <a:r>
              <a:rPr lang="en-US" sz="1800" dirty="0" smtClean="0">
                <a:solidFill>
                  <a:schemeClr val="bg1"/>
                </a:solidFill>
                <a:latin typeface="Arial" pitchFamily="34" charset="0"/>
                <a:cs typeface="Arial" pitchFamily="34" charset="0"/>
              </a:rPr>
              <a:t>:</a:t>
            </a:r>
            <a:br>
              <a:rPr lang="en-US" sz="1800" dirty="0" smtClean="0">
                <a:solidFill>
                  <a:schemeClr val="bg1"/>
                </a:solidFill>
                <a:latin typeface="Arial" pitchFamily="34" charset="0"/>
                <a:cs typeface="Arial" pitchFamily="34" charset="0"/>
              </a:rPr>
            </a:br>
            <a:r>
              <a:rPr lang="en-US" sz="1800" dirty="0" smtClean="0">
                <a:solidFill>
                  <a:schemeClr val="bg1"/>
                </a:solidFill>
                <a:latin typeface="Arial" pitchFamily="34" charset="0"/>
                <a:cs typeface="Arial" pitchFamily="34" charset="0"/>
              </a:rPr>
              <a:t>Semen </a:t>
            </a:r>
            <a:r>
              <a:rPr lang="en-US" sz="1800" dirty="0" err="1" smtClean="0">
                <a:solidFill>
                  <a:schemeClr val="bg1"/>
                </a:solidFill>
                <a:latin typeface="Arial" pitchFamily="34" charset="0"/>
                <a:cs typeface="Arial" pitchFamily="34" charset="0"/>
              </a:rPr>
              <a:t>putih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memiliki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kandungan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bahan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kimia</a:t>
            </a:r>
            <a:r>
              <a:rPr lang="en-US" sz="1800" dirty="0" smtClean="0">
                <a:solidFill>
                  <a:schemeClr val="bg1"/>
                </a:solidFill>
                <a:latin typeface="Arial" pitchFamily="34" charset="0"/>
                <a:cs typeface="Arial" pitchFamily="34" charset="0"/>
              </a:rPr>
              <a:t> yang </a:t>
            </a:r>
            <a:r>
              <a:rPr lang="en-US" sz="1800" dirty="0" err="1" smtClean="0">
                <a:solidFill>
                  <a:schemeClr val="bg1"/>
                </a:solidFill>
                <a:latin typeface="Arial" pitchFamily="34" charset="0"/>
                <a:cs typeface="Arial" pitchFamily="34" charset="0"/>
              </a:rPr>
              <a:t>berbeda</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dari</a:t>
            </a:r>
            <a:r>
              <a:rPr lang="en-US" sz="1800" dirty="0" smtClean="0">
                <a:solidFill>
                  <a:schemeClr val="bg1"/>
                </a:solidFill>
                <a:latin typeface="Arial" pitchFamily="34" charset="0"/>
                <a:cs typeface="Arial" pitchFamily="34" charset="0"/>
              </a:rPr>
              <a:t> semen Portland, </a:t>
            </a:r>
            <a:r>
              <a:rPr lang="en-US" sz="1800" dirty="0" err="1" smtClean="0">
                <a:solidFill>
                  <a:schemeClr val="bg1"/>
                </a:solidFill>
                <a:latin typeface="Arial" pitchFamily="34" charset="0"/>
                <a:cs typeface="Arial" pitchFamily="34" charset="0"/>
              </a:rPr>
              <a:t>menghasilkan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warna</a:t>
            </a:r>
            <a:r>
              <a:rPr lang="en-US" sz="1800" dirty="0" smtClean="0">
                <a:solidFill>
                  <a:schemeClr val="bg1"/>
                </a:solidFill>
                <a:latin typeface="Arial" pitchFamily="34" charset="0"/>
                <a:cs typeface="Arial" pitchFamily="34" charset="0"/>
              </a:rPr>
              <a:t> yang </a:t>
            </a:r>
            <a:r>
              <a:rPr lang="en-US" sz="1800" dirty="0" err="1" smtClean="0">
                <a:solidFill>
                  <a:schemeClr val="bg1"/>
                </a:solidFill>
                <a:latin typeface="Arial" pitchFamily="34" charset="0"/>
                <a:cs typeface="Arial" pitchFamily="34" charset="0"/>
              </a:rPr>
              <a:t>lebih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terang</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murni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Proses</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produksinya</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lebih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kompleks</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menggunakan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bahan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baku</a:t>
            </a:r>
            <a:r>
              <a:rPr lang="en-US" sz="1800" dirty="0" smtClean="0">
                <a:solidFill>
                  <a:schemeClr val="bg1"/>
                </a:solidFill>
                <a:latin typeface="Arial" pitchFamily="34" charset="0"/>
                <a:cs typeface="Arial" pitchFamily="34" charset="0"/>
              </a:rPr>
              <a:t> yang </a:t>
            </a:r>
            <a:r>
              <a:rPr lang="en-US" sz="1800" dirty="0" err="1" smtClean="0">
                <a:solidFill>
                  <a:schemeClr val="bg1"/>
                </a:solidFill>
                <a:latin typeface="Arial" pitchFamily="34" charset="0"/>
                <a:cs typeface="Arial" pitchFamily="34" charset="0"/>
              </a:rPr>
              <a:t>lebih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terkontrol</a:t>
            </a:r>
            <a:r>
              <a:rPr lang="en-US" sz="1800" dirty="0" smtClean="0">
                <a:solidFill>
                  <a:schemeClr val="bg1"/>
                </a:solidFill>
                <a:latin typeface="Arial" pitchFamily="34" charset="0"/>
                <a:cs typeface="Arial" pitchFamily="34" charset="0"/>
              </a:rPr>
              <a:t>.</a:t>
            </a:r>
          </a:p>
          <a:p>
            <a:r>
              <a:rPr lang="en-US" sz="1800" dirty="0" err="1" smtClean="0">
                <a:solidFill>
                  <a:schemeClr val="bg1"/>
                </a:solidFill>
                <a:latin typeface="Arial" pitchFamily="34" charset="0"/>
                <a:cs typeface="Arial" pitchFamily="34" charset="0"/>
              </a:rPr>
              <a:t>Penggunaan</a:t>
            </a:r>
            <a:r>
              <a:rPr lang="en-US" sz="1800" dirty="0" smtClean="0">
                <a:solidFill>
                  <a:schemeClr val="bg1"/>
                </a:solidFill>
                <a:latin typeface="Arial" pitchFamily="34" charset="0"/>
                <a:cs typeface="Arial" pitchFamily="34" charset="0"/>
              </a:rPr>
              <a:t>:</a:t>
            </a:r>
          </a:p>
          <a:p>
            <a:pPr indent="115888">
              <a:buNone/>
            </a:pPr>
            <a:r>
              <a:rPr lang="en-US" sz="1800" dirty="0" err="1" smtClean="0">
                <a:solidFill>
                  <a:schemeClr val="bg1"/>
                </a:solidFill>
                <a:latin typeface="Arial" pitchFamily="34" charset="0"/>
                <a:cs typeface="Arial" pitchFamily="34" charset="0"/>
              </a:rPr>
              <a:t>Pekerjaan</a:t>
            </a:r>
            <a:r>
              <a:rPr lang="en-US" sz="1800" dirty="0" smtClean="0">
                <a:solidFill>
                  <a:schemeClr val="bg1"/>
                </a:solidFill>
                <a:latin typeface="Arial" pitchFamily="34" charset="0"/>
                <a:cs typeface="Arial" pitchFamily="34" charset="0"/>
              </a:rPr>
              <a:t> finishing, </a:t>
            </a:r>
            <a:r>
              <a:rPr lang="en-US" sz="1800" dirty="0" err="1" smtClean="0">
                <a:solidFill>
                  <a:schemeClr val="bg1"/>
                </a:solidFill>
                <a:latin typeface="Arial" pitchFamily="34" charset="0"/>
                <a:cs typeface="Arial" pitchFamily="34" charset="0"/>
              </a:rPr>
              <a:t>seperti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plesteran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pengecatan</a:t>
            </a:r>
            <a:endParaRPr lang="en-US" sz="1800" dirty="0" smtClean="0">
              <a:solidFill>
                <a:schemeClr val="bg1"/>
              </a:solidFill>
              <a:latin typeface="Arial" pitchFamily="34" charset="0"/>
              <a:cs typeface="Arial" pitchFamily="34" charset="0"/>
            </a:endParaRPr>
          </a:p>
          <a:p>
            <a:pPr indent="115888">
              <a:buNone/>
            </a:pPr>
            <a:r>
              <a:rPr lang="en-US" sz="1800" dirty="0" err="1" smtClean="0">
                <a:solidFill>
                  <a:schemeClr val="bg1"/>
                </a:solidFill>
                <a:latin typeface="Arial" pitchFamily="34" charset="0"/>
                <a:cs typeface="Arial" pitchFamily="34" charset="0"/>
              </a:rPr>
              <a:t>Pembuatan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beton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dekoratif</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precast</a:t>
            </a:r>
          </a:p>
          <a:p>
            <a:pPr>
              <a:buNone/>
            </a:pP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Pemasangan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ubin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lantai</a:t>
            </a:r>
            <a:endParaRPr lang="en-US" sz="1800" dirty="0" smtClean="0">
              <a:solidFill>
                <a:schemeClr val="bg1"/>
              </a:solidFill>
              <a:latin typeface="Arial" pitchFamily="34" charset="0"/>
              <a:cs typeface="Arial" pitchFamily="34" charset="0"/>
            </a:endParaRPr>
          </a:p>
          <a:p>
            <a:pPr>
              <a:buNone/>
            </a:pPr>
            <a:endParaRPr lang="en-US" sz="1800" dirty="0" smtClean="0">
              <a:solidFill>
                <a:schemeClr val="bg1"/>
              </a:solidFill>
              <a:latin typeface="Arial" pitchFamily="34" charset="0"/>
              <a:cs typeface="Arial" pitchFamily="34" charset="0"/>
            </a:endParaRPr>
          </a:p>
          <a:p>
            <a:pPr>
              <a:buNone/>
            </a:pPr>
            <a:r>
              <a:rPr lang="en-US" sz="1800" dirty="0" smtClean="0">
                <a:solidFill>
                  <a:schemeClr val="bg1"/>
                </a:solidFill>
                <a:latin typeface="Arial" pitchFamily="34" charset="0"/>
                <a:cs typeface="Arial" pitchFamily="34" charset="0"/>
              </a:rPr>
              <a:t>4. Semen </a:t>
            </a:r>
            <a:r>
              <a:rPr lang="en-US" sz="1800" dirty="0" err="1" smtClean="0">
                <a:solidFill>
                  <a:schemeClr val="bg1"/>
                </a:solidFill>
                <a:latin typeface="Arial" pitchFamily="34" charset="0"/>
                <a:cs typeface="Arial" pitchFamily="34" charset="0"/>
              </a:rPr>
              <a:t>Tereduksi</a:t>
            </a:r>
            <a:r>
              <a:rPr lang="en-US" sz="1800" dirty="0" smtClean="0">
                <a:solidFill>
                  <a:schemeClr val="bg1"/>
                </a:solidFill>
                <a:latin typeface="Arial" pitchFamily="34" charset="0"/>
                <a:cs typeface="Arial" pitchFamily="34" charset="0"/>
              </a:rPr>
              <a:t> (Low Heat Cement)</a:t>
            </a:r>
          </a:p>
          <a:p>
            <a:r>
              <a:rPr lang="en-US" sz="1800" dirty="0" err="1" smtClean="0">
                <a:solidFill>
                  <a:schemeClr val="bg1"/>
                </a:solidFill>
                <a:latin typeface="Arial" pitchFamily="34" charset="0"/>
                <a:cs typeface="Arial" pitchFamily="34" charset="0"/>
              </a:rPr>
              <a:t>Deskripsi</a:t>
            </a:r>
            <a:r>
              <a:rPr lang="en-US" sz="1800" dirty="0" smtClean="0">
                <a:solidFill>
                  <a:schemeClr val="bg1"/>
                </a:solidFill>
                <a:latin typeface="Arial" pitchFamily="34" charset="0"/>
                <a:cs typeface="Arial" pitchFamily="34" charset="0"/>
              </a:rPr>
              <a:t>:</a:t>
            </a:r>
            <a:br>
              <a:rPr lang="en-US" sz="1800" dirty="0" smtClean="0">
                <a:solidFill>
                  <a:schemeClr val="bg1"/>
                </a:solidFill>
                <a:latin typeface="Arial" pitchFamily="34" charset="0"/>
                <a:cs typeface="Arial" pitchFamily="34" charset="0"/>
              </a:rPr>
            </a:br>
            <a:r>
              <a:rPr lang="en-US" sz="1800" dirty="0" smtClean="0">
                <a:solidFill>
                  <a:schemeClr val="bg1"/>
                </a:solidFill>
                <a:latin typeface="Arial" pitchFamily="34" charset="0"/>
                <a:cs typeface="Arial" pitchFamily="34" charset="0"/>
              </a:rPr>
              <a:t>Semen </a:t>
            </a:r>
            <a:r>
              <a:rPr lang="en-US" sz="1800" dirty="0" err="1" smtClean="0">
                <a:solidFill>
                  <a:schemeClr val="bg1"/>
                </a:solidFill>
                <a:latin typeface="Arial" pitchFamily="34" charset="0"/>
                <a:cs typeface="Arial" pitchFamily="34" charset="0"/>
              </a:rPr>
              <a:t>tereduksi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mengandung</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kadar</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panas</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hidrasi</a:t>
            </a:r>
            <a:r>
              <a:rPr lang="en-US" sz="1800" dirty="0" smtClean="0">
                <a:solidFill>
                  <a:schemeClr val="bg1"/>
                </a:solidFill>
                <a:latin typeface="Arial" pitchFamily="34" charset="0"/>
                <a:cs typeface="Arial" pitchFamily="34" charset="0"/>
              </a:rPr>
              <a:t> yang </a:t>
            </a:r>
            <a:r>
              <a:rPr lang="en-US" sz="1800" dirty="0" err="1" smtClean="0">
                <a:solidFill>
                  <a:schemeClr val="bg1"/>
                </a:solidFill>
                <a:latin typeface="Arial" pitchFamily="34" charset="0"/>
                <a:cs typeface="Arial" pitchFamily="34" charset="0"/>
              </a:rPr>
              <a:t>lebih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rendah</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dibandingkan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dengan</a:t>
            </a:r>
            <a:r>
              <a:rPr lang="en-US" sz="1800" dirty="0" smtClean="0">
                <a:solidFill>
                  <a:schemeClr val="bg1"/>
                </a:solidFill>
                <a:latin typeface="Arial" pitchFamily="34" charset="0"/>
                <a:cs typeface="Arial" pitchFamily="34" charset="0"/>
              </a:rPr>
              <a:t> semen </a:t>
            </a:r>
            <a:r>
              <a:rPr lang="en-US" sz="1800" dirty="0" err="1" smtClean="0">
                <a:solidFill>
                  <a:schemeClr val="bg1"/>
                </a:solidFill>
                <a:latin typeface="Arial" pitchFamily="34" charset="0"/>
                <a:cs typeface="Arial" pitchFamily="34" charset="0"/>
              </a:rPr>
              <a:t>biasa</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sehingga</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cocok</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digunakan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dalam</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proyek</a:t>
            </a:r>
            <a:r>
              <a:rPr lang="en-US" sz="1800" dirty="0" smtClean="0">
                <a:solidFill>
                  <a:schemeClr val="bg1"/>
                </a:solidFill>
                <a:latin typeface="Arial" pitchFamily="34" charset="0"/>
                <a:cs typeface="Arial" pitchFamily="34" charset="0"/>
              </a:rPr>
              <a:t> yang </a:t>
            </a:r>
            <a:r>
              <a:rPr lang="en-US" sz="1800" dirty="0" err="1" smtClean="0">
                <a:solidFill>
                  <a:schemeClr val="bg1"/>
                </a:solidFill>
                <a:latin typeface="Arial" pitchFamily="34" charset="0"/>
                <a:cs typeface="Arial" pitchFamily="34" charset="0"/>
              </a:rPr>
              <a:t>membutuhkan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waktu</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pengerasan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lebih</a:t>
            </a:r>
            <a:r>
              <a:rPr lang="en-US" sz="1800" dirty="0" smtClean="0">
                <a:solidFill>
                  <a:schemeClr val="bg1"/>
                </a:solidFill>
                <a:latin typeface="Arial" pitchFamily="34" charset="0"/>
                <a:cs typeface="Arial" pitchFamily="34" charset="0"/>
              </a:rPr>
              <a:t> lama.</a:t>
            </a:r>
          </a:p>
          <a:p>
            <a:r>
              <a:rPr lang="en-US" sz="1800" dirty="0" err="1" smtClean="0">
                <a:solidFill>
                  <a:schemeClr val="bg1"/>
                </a:solidFill>
                <a:latin typeface="Arial" pitchFamily="34" charset="0"/>
                <a:cs typeface="Arial" pitchFamily="34" charset="0"/>
              </a:rPr>
              <a:t>Penggunaan</a:t>
            </a:r>
            <a:r>
              <a:rPr lang="en-US" sz="1800" dirty="0" smtClean="0">
                <a:solidFill>
                  <a:schemeClr val="bg1"/>
                </a:solidFill>
                <a:latin typeface="Arial" pitchFamily="34" charset="0"/>
                <a:cs typeface="Arial" pitchFamily="34" charset="0"/>
              </a:rPr>
              <a:t>:</a:t>
            </a:r>
          </a:p>
          <a:p>
            <a:r>
              <a:rPr lang="en-US" sz="1800" dirty="0" err="1" smtClean="0">
                <a:solidFill>
                  <a:schemeClr val="bg1"/>
                </a:solidFill>
                <a:latin typeface="Arial" pitchFamily="34" charset="0"/>
                <a:cs typeface="Arial" pitchFamily="34" charset="0"/>
              </a:rPr>
              <a:t>Proyek</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konstruksi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besar</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seperti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bendungan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jembatan</a:t>
            </a:r>
            <a:endParaRPr lang="en-US" sz="1800" dirty="0" smtClean="0">
              <a:solidFill>
                <a:schemeClr val="bg1"/>
              </a:solidFill>
              <a:latin typeface="Arial" pitchFamily="34" charset="0"/>
              <a:cs typeface="Arial" pitchFamily="34" charset="0"/>
            </a:endParaRPr>
          </a:p>
          <a:p>
            <a:r>
              <a:rPr lang="en-US" sz="1800" dirty="0" err="1" smtClean="0">
                <a:solidFill>
                  <a:schemeClr val="bg1"/>
                </a:solidFill>
                <a:latin typeface="Arial" pitchFamily="34" charset="0"/>
                <a:cs typeface="Arial" pitchFamily="34" charset="0"/>
              </a:rPr>
              <a:t>Struktur</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dengan</a:t>
            </a:r>
            <a:r>
              <a:rPr lang="en-US" sz="1800" dirty="0" smtClean="0">
                <a:solidFill>
                  <a:schemeClr val="bg1"/>
                </a:solidFill>
                <a:latin typeface="Arial" pitchFamily="34" charset="0"/>
                <a:cs typeface="Arial" pitchFamily="34" charset="0"/>
              </a:rPr>
              <a:t> volume </a:t>
            </a:r>
            <a:r>
              <a:rPr lang="en-US" sz="1800" dirty="0" err="1" smtClean="0">
                <a:solidFill>
                  <a:schemeClr val="bg1"/>
                </a:solidFill>
                <a:latin typeface="Arial" pitchFamily="34" charset="0"/>
                <a:cs typeface="Arial" pitchFamily="34" charset="0"/>
              </a:rPr>
              <a:t>beton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besar</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untuk</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menghindari</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retak</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akibat</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pemanasan</a:t>
            </a:r>
            <a:r>
              <a:rPr lang="en-US" sz="1800" dirty="0" smtClean="0">
                <a:solidFill>
                  <a:schemeClr val="bg1"/>
                </a:solidFill>
                <a:latin typeface="Arial" pitchFamily="34" charset="0"/>
                <a:cs typeface="Arial" pitchFamily="34" charset="0"/>
              </a:rPr>
              <a:t> </a:t>
            </a:r>
            <a:r>
              <a:rPr lang="en-US" sz="1800" dirty="0" err="1" smtClean="0">
                <a:solidFill>
                  <a:schemeClr val="bg1"/>
                </a:solidFill>
                <a:latin typeface="Arial" pitchFamily="34" charset="0"/>
                <a:cs typeface="Arial" pitchFamily="34" charset="0"/>
              </a:rPr>
              <a:t>berlebih</a:t>
            </a:r>
            <a:endParaRPr lang="en-US" sz="1800" dirty="0" smtClean="0">
              <a:solidFill>
                <a:schemeClr val="bg1"/>
              </a:solidFill>
              <a:latin typeface="Arial" pitchFamily="34" charset="0"/>
              <a:cs typeface="Arial" pitchFamily="34" charset="0"/>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1" y="685800"/>
            <a:ext cx="11022879" cy="3615267"/>
          </a:xfrm>
        </p:spPr>
        <p:txBody>
          <a:bodyPr>
            <a:noAutofit/>
          </a:bodyPr>
          <a:lstStyle/>
          <a:p>
            <a:pPr>
              <a:buNone/>
            </a:pPr>
            <a:endParaRPr lang="en-US" b="1" dirty="0" smtClean="0">
              <a:latin typeface="Arial" pitchFamily="34" charset="0"/>
              <a:cs typeface="Arial" pitchFamily="34" charset="0"/>
            </a:endParaRPr>
          </a:p>
          <a:p>
            <a:pPr>
              <a:buNone/>
            </a:pPr>
            <a:endParaRPr lang="en-US" b="1" dirty="0" smtClean="0">
              <a:latin typeface="Arial" pitchFamily="34" charset="0"/>
              <a:cs typeface="Arial" pitchFamily="34" charset="0"/>
            </a:endParaRPr>
          </a:p>
          <a:p>
            <a:pPr>
              <a:buNone/>
            </a:pPr>
            <a:endParaRPr lang="en-US" b="1" dirty="0" smtClean="0">
              <a:latin typeface="Arial" pitchFamily="34" charset="0"/>
              <a:cs typeface="Arial" pitchFamily="34" charset="0"/>
            </a:endParaRPr>
          </a:p>
          <a:p>
            <a:pPr>
              <a:buNone/>
            </a:pPr>
            <a:endParaRPr lang="en-US" b="1" dirty="0" smtClean="0">
              <a:latin typeface="Arial" pitchFamily="34" charset="0"/>
              <a:cs typeface="Arial" pitchFamily="34" charset="0"/>
            </a:endParaRPr>
          </a:p>
          <a:p>
            <a:pPr>
              <a:buNone/>
            </a:pPr>
            <a:r>
              <a:rPr lang="en-US" b="1" dirty="0" smtClean="0">
                <a:latin typeface="Arial" pitchFamily="34" charset="0"/>
                <a:cs typeface="Arial" pitchFamily="34" charset="0"/>
              </a:rPr>
              <a:t>5. Semen </a:t>
            </a:r>
            <a:r>
              <a:rPr lang="en-US" b="1" dirty="0" err="1" smtClean="0">
                <a:latin typeface="Arial" pitchFamily="34" charset="0"/>
                <a:cs typeface="Arial" pitchFamily="34" charset="0"/>
              </a:rPr>
              <a:t>Tahan</a:t>
            </a:r>
            <a:r>
              <a:rPr lang="en-US" b="1" dirty="0" smtClean="0">
                <a:latin typeface="Arial" pitchFamily="34" charset="0"/>
                <a:cs typeface="Arial" pitchFamily="34" charset="0"/>
              </a:rPr>
              <a:t> </a:t>
            </a:r>
            <a:r>
              <a:rPr lang="en-US" b="1" dirty="0" err="1" smtClean="0">
                <a:latin typeface="Arial" pitchFamily="34" charset="0"/>
                <a:cs typeface="Arial" pitchFamily="34" charset="0"/>
              </a:rPr>
              <a:t>Sulfat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b="1" dirty="0" err="1" smtClean="0">
                <a:latin typeface="Arial" pitchFamily="34" charset="0"/>
                <a:cs typeface="Arial" pitchFamily="34" charset="0"/>
              </a:rPr>
              <a:t>Deskripsi</a:t>
            </a:r>
            <a:r>
              <a:rPr lang="en-US" b="1" dirty="0" smtClean="0">
                <a:latin typeface="Arial" pitchFamily="34" charset="0"/>
                <a:cs typeface="Arial" pitchFamily="34" charset="0"/>
              </a:rPr>
              <a: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Semen </a:t>
            </a:r>
            <a:r>
              <a:rPr lang="en-US" dirty="0" err="1" smtClean="0">
                <a:latin typeface="Arial" pitchFamily="34" charset="0"/>
                <a:cs typeface="Arial" pitchFamily="34" charset="0"/>
              </a:rPr>
              <a:t>ini</a:t>
            </a:r>
            <a:r>
              <a:rPr lang="en-US" dirty="0" smtClean="0">
                <a:latin typeface="Arial" pitchFamily="34" charset="0"/>
                <a:cs typeface="Arial" pitchFamily="34" charset="0"/>
              </a:rPr>
              <a:t> </a:t>
            </a:r>
            <a:r>
              <a:rPr lang="en-US" dirty="0" err="1" smtClean="0">
                <a:latin typeface="Arial" pitchFamily="34" charset="0"/>
                <a:cs typeface="Arial" pitchFamily="34" charset="0"/>
              </a:rPr>
              <a:t>dirancang</a:t>
            </a:r>
            <a:r>
              <a:rPr lang="en-US" dirty="0" smtClean="0">
                <a:latin typeface="Arial" pitchFamily="34" charset="0"/>
                <a:cs typeface="Arial" pitchFamily="34" charset="0"/>
              </a:rPr>
              <a:t> </a:t>
            </a:r>
            <a:r>
              <a:rPr lang="en-US" dirty="0" err="1" smtClean="0">
                <a:latin typeface="Arial" pitchFamily="34" charset="0"/>
                <a:cs typeface="Arial" pitchFamily="34" charset="0"/>
              </a:rPr>
              <a:t>untuk</a:t>
            </a:r>
            <a:r>
              <a:rPr lang="en-US" dirty="0" smtClean="0">
                <a:latin typeface="Arial" pitchFamily="34" charset="0"/>
                <a:cs typeface="Arial" pitchFamily="34" charset="0"/>
              </a:rPr>
              <a:t> </a:t>
            </a:r>
            <a:r>
              <a:rPr lang="en-US" dirty="0" err="1" smtClean="0">
                <a:latin typeface="Arial" pitchFamily="34" charset="0"/>
                <a:cs typeface="Arial" pitchFamily="34" charset="0"/>
              </a:rPr>
              <a:t>menahan</a:t>
            </a:r>
            <a:r>
              <a:rPr lang="en-US" dirty="0" smtClean="0">
                <a:latin typeface="Arial" pitchFamily="34" charset="0"/>
                <a:cs typeface="Arial" pitchFamily="34" charset="0"/>
              </a:rPr>
              <a:t> </a:t>
            </a:r>
            <a:r>
              <a:rPr lang="en-US" dirty="0" err="1" smtClean="0">
                <a:latin typeface="Arial" pitchFamily="34" charset="0"/>
                <a:cs typeface="Arial" pitchFamily="34" charset="0"/>
              </a:rPr>
              <a:t>kerusakan</a:t>
            </a:r>
            <a:r>
              <a:rPr lang="en-US" dirty="0" smtClean="0">
                <a:latin typeface="Arial" pitchFamily="34" charset="0"/>
                <a:cs typeface="Arial" pitchFamily="34" charset="0"/>
              </a:rPr>
              <a:t> </a:t>
            </a:r>
            <a:r>
              <a:rPr lang="en-US" dirty="0" err="1" smtClean="0">
                <a:latin typeface="Arial" pitchFamily="34" charset="0"/>
                <a:cs typeface="Arial" pitchFamily="34" charset="0"/>
              </a:rPr>
              <a:t>akibat</a:t>
            </a:r>
            <a:r>
              <a:rPr lang="en-US" dirty="0" smtClean="0">
                <a:latin typeface="Arial" pitchFamily="34" charset="0"/>
                <a:cs typeface="Arial" pitchFamily="34" charset="0"/>
              </a:rPr>
              <a:t> </a:t>
            </a:r>
            <a:r>
              <a:rPr lang="en-US" dirty="0" err="1" smtClean="0">
                <a:latin typeface="Arial" pitchFamily="34" charset="0"/>
                <a:cs typeface="Arial" pitchFamily="34" charset="0"/>
              </a:rPr>
              <a:t>reaksi</a:t>
            </a:r>
            <a:r>
              <a:rPr lang="en-US" dirty="0" smtClean="0">
                <a:latin typeface="Arial" pitchFamily="34" charset="0"/>
                <a:cs typeface="Arial" pitchFamily="34" charset="0"/>
              </a:rPr>
              <a:t> </a:t>
            </a:r>
            <a:r>
              <a:rPr lang="en-US" dirty="0" err="1" smtClean="0">
                <a:latin typeface="Arial" pitchFamily="34" charset="0"/>
                <a:cs typeface="Arial" pitchFamily="34" charset="0"/>
              </a:rPr>
              <a:t>sulfat</a:t>
            </a:r>
            <a:r>
              <a:rPr lang="en-US" dirty="0" smtClean="0">
                <a:latin typeface="Arial" pitchFamily="34" charset="0"/>
                <a:cs typeface="Arial" pitchFamily="34" charset="0"/>
              </a:rPr>
              <a:t> yang </a:t>
            </a:r>
            <a:r>
              <a:rPr lang="en-US" dirty="0" err="1" smtClean="0">
                <a:latin typeface="Arial" pitchFamily="34" charset="0"/>
                <a:cs typeface="Arial" pitchFamily="34" charset="0"/>
              </a:rPr>
              <a:t>terjadi</a:t>
            </a:r>
            <a:r>
              <a:rPr lang="en-US" dirty="0" smtClean="0">
                <a:latin typeface="Arial" pitchFamily="34" charset="0"/>
                <a:cs typeface="Arial" pitchFamily="34" charset="0"/>
              </a:rPr>
              <a:t> </a:t>
            </a:r>
            <a:r>
              <a:rPr lang="en-US" dirty="0" err="1" smtClean="0">
                <a:latin typeface="Arial" pitchFamily="34" charset="0"/>
                <a:cs typeface="Arial" pitchFamily="34" charset="0"/>
              </a:rPr>
              <a:t>pada</a:t>
            </a:r>
            <a:r>
              <a:rPr lang="en-US" dirty="0" smtClean="0">
                <a:latin typeface="Arial" pitchFamily="34" charset="0"/>
                <a:cs typeface="Arial" pitchFamily="34" charset="0"/>
              </a:rPr>
              <a:t> </a:t>
            </a:r>
            <a:r>
              <a:rPr lang="en-US" dirty="0" err="1" smtClean="0">
                <a:latin typeface="Arial" pitchFamily="34" charset="0"/>
                <a:cs typeface="Arial" pitchFamily="34" charset="0"/>
              </a:rPr>
              <a:t>beton</a:t>
            </a:r>
            <a:r>
              <a:rPr lang="en-US" dirty="0" smtClean="0">
                <a:latin typeface="Arial" pitchFamily="34" charset="0"/>
                <a:cs typeface="Arial" pitchFamily="34" charset="0"/>
              </a:rPr>
              <a:t>, yang </a:t>
            </a:r>
            <a:r>
              <a:rPr lang="en-US" dirty="0" err="1" smtClean="0">
                <a:latin typeface="Arial" pitchFamily="34" charset="0"/>
                <a:cs typeface="Arial" pitchFamily="34" charset="0"/>
              </a:rPr>
              <a:t>dapat</a:t>
            </a:r>
            <a:r>
              <a:rPr lang="en-US" dirty="0" smtClean="0">
                <a:latin typeface="Arial" pitchFamily="34" charset="0"/>
                <a:cs typeface="Arial" pitchFamily="34" charset="0"/>
              </a:rPr>
              <a:t> </a:t>
            </a:r>
            <a:r>
              <a:rPr lang="en-US" dirty="0" err="1" smtClean="0">
                <a:latin typeface="Arial" pitchFamily="34" charset="0"/>
                <a:cs typeface="Arial" pitchFamily="34" charset="0"/>
              </a:rPr>
              <a:t>menyebabkan</a:t>
            </a:r>
            <a:r>
              <a:rPr lang="en-US" dirty="0" smtClean="0">
                <a:latin typeface="Arial" pitchFamily="34" charset="0"/>
                <a:cs typeface="Arial" pitchFamily="34" charset="0"/>
              </a:rPr>
              <a:t> </a:t>
            </a:r>
            <a:r>
              <a:rPr lang="en-US" dirty="0" err="1" smtClean="0">
                <a:latin typeface="Arial" pitchFamily="34" charset="0"/>
                <a:cs typeface="Arial" pitchFamily="34" charset="0"/>
              </a:rPr>
              <a:t>ekspansi</a:t>
            </a:r>
            <a:r>
              <a:rPr lang="en-US" dirty="0" smtClean="0">
                <a:latin typeface="Arial" pitchFamily="34" charset="0"/>
                <a:cs typeface="Arial" pitchFamily="34" charset="0"/>
              </a:rPr>
              <a:t> </a:t>
            </a:r>
            <a:r>
              <a:rPr lang="en-US" dirty="0" err="1" smtClean="0">
                <a:latin typeface="Arial" pitchFamily="34" charset="0"/>
                <a:cs typeface="Arial" pitchFamily="34" charset="0"/>
              </a:rPr>
              <a:t>dan</a:t>
            </a:r>
            <a:r>
              <a:rPr lang="en-US" dirty="0" smtClean="0">
                <a:latin typeface="Arial" pitchFamily="34" charset="0"/>
                <a:cs typeface="Arial" pitchFamily="34" charset="0"/>
              </a:rPr>
              <a:t> </a:t>
            </a:r>
            <a:r>
              <a:rPr lang="en-US" dirty="0" err="1" smtClean="0">
                <a:latin typeface="Arial" pitchFamily="34" charset="0"/>
                <a:cs typeface="Arial" pitchFamily="34" charset="0"/>
              </a:rPr>
              <a:t>keretakan</a:t>
            </a:r>
            <a:r>
              <a:rPr lang="en-US" dirty="0" smtClean="0">
                <a:latin typeface="Arial" pitchFamily="34" charset="0"/>
                <a:cs typeface="Arial" pitchFamily="34" charset="0"/>
              </a:rPr>
              <a:t>.</a:t>
            </a:r>
            <a:br>
              <a:rPr lang="en-US" dirty="0" smtClean="0">
                <a:latin typeface="Arial" pitchFamily="34" charset="0"/>
                <a:cs typeface="Arial" pitchFamily="34" charset="0"/>
              </a:rPr>
            </a:br>
            <a:r>
              <a:rPr lang="en-US" b="1" dirty="0" err="1" smtClean="0">
                <a:latin typeface="Arial" pitchFamily="34" charset="0"/>
                <a:cs typeface="Arial" pitchFamily="34" charset="0"/>
              </a:rPr>
              <a:t>Penggunaan</a:t>
            </a:r>
            <a:r>
              <a:rPr lang="en-US" b="1" dirty="0" smtClean="0">
                <a:latin typeface="Arial" pitchFamily="34" charset="0"/>
                <a:cs typeface="Arial" pitchFamily="34" charset="0"/>
              </a:rPr>
              <a: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err="1" smtClean="0">
                <a:latin typeface="Arial" pitchFamily="34" charset="0"/>
                <a:cs typeface="Arial" pitchFamily="34" charset="0"/>
              </a:rPr>
              <a:t>Konstruksi</a:t>
            </a:r>
            <a:r>
              <a:rPr lang="en-US" dirty="0" smtClean="0">
                <a:latin typeface="Arial" pitchFamily="34" charset="0"/>
                <a:cs typeface="Arial" pitchFamily="34" charset="0"/>
              </a:rPr>
              <a:t> </a:t>
            </a:r>
            <a:r>
              <a:rPr lang="en-US" dirty="0" err="1" smtClean="0">
                <a:latin typeface="Arial" pitchFamily="34" charset="0"/>
                <a:cs typeface="Arial" pitchFamily="34" charset="0"/>
              </a:rPr>
              <a:t>di</a:t>
            </a:r>
            <a:r>
              <a:rPr lang="en-US" dirty="0" smtClean="0">
                <a:latin typeface="Arial" pitchFamily="34" charset="0"/>
                <a:cs typeface="Arial" pitchFamily="34" charset="0"/>
              </a:rPr>
              <a:t> </a:t>
            </a:r>
            <a:r>
              <a:rPr lang="en-US" dirty="0" err="1" smtClean="0">
                <a:latin typeface="Arial" pitchFamily="34" charset="0"/>
                <a:cs typeface="Arial" pitchFamily="34" charset="0"/>
              </a:rPr>
              <a:t>daerah</a:t>
            </a:r>
            <a:r>
              <a:rPr lang="en-US" dirty="0" smtClean="0">
                <a:latin typeface="Arial" pitchFamily="34" charset="0"/>
                <a:cs typeface="Arial" pitchFamily="34" charset="0"/>
              </a:rPr>
              <a:t> yang </a:t>
            </a:r>
            <a:r>
              <a:rPr lang="en-US" dirty="0" err="1" smtClean="0">
                <a:latin typeface="Arial" pitchFamily="34" charset="0"/>
                <a:cs typeface="Arial" pitchFamily="34" charset="0"/>
              </a:rPr>
              <a:t>mengandung</a:t>
            </a:r>
            <a:r>
              <a:rPr lang="en-US" dirty="0" smtClean="0">
                <a:latin typeface="Arial" pitchFamily="34" charset="0"/>
                <a:cs typeface="Arial" pitchFamily="34" charset="0"/>
              </a:rPr>
              <a:t> </a:t>
            </a:r>
            <a:r>
              <a:rPr lang="en-US" dirty="0" err="1" smtClean="0">
                <a:latin typeface="Arial" pitchFamily="34" charset="0"/>
                <a:cs typeface="Arial" pitchFamily="34" charset="0"/>
              </a:rPr>
              <a:t>kadar</a:t>
            </a:r>
            <a:r>
              <a:rPr lang="en-US" dirty="0" smtClean="0">
                <a:latin typeface="Arial" pitchFamily="34" charset="0"/>
                <a:cs typeface="Arial" pitchFamily="34" charset="0"/>
              </a:rPr>
              <a:t> </a:t>
            </a:r>
            <a:r>
              <a:rPr lang="en-US" dirty="0" err="1" smtClean="0">
                <a:latin typeface="Arial" pitchFamily="34" charset="0"/>
                <a:cs typeface="Arial" pitchFamily="34" charset="0"/>
              </a:rPr>
              <a:t>sulfat</a:t>
            </a:r>
            <a:r>
              <a:rPr lang="en-US" dirty="0" smtClean="0">
                <a:latin typeface="Arial" pitchFamily="34" charset="0"/>
                <a:cs typeface="Arial" pitchFamily="34" charset="0"/>
              </a:rPr>
              <a:t> </a:t>
            </a:r>
            <a:r>
              <a:rPr lang="en-US" dirty="0" err="1" smtClean="0">
                <a:latin typeface="Arial" pitchFamily="34" charset="0"/>
                <a:cs typeface="Arial" pitchFamily="34" charset="0"/>
              </a:rPr>
              <a:t>tinggi</a:t>
            </a:r>
            <a:r>
              <a:rPr lang="en-US" dirty="0" smtClean="0">
                <a:latin typeface="Arial" pitchFamily="34" charset="0"/>
                <a:cs typeface="Arial" pitchFamily="34" charset="0"/>
              </a:rPr>
              <a:t> </a:t>
            </a:r>
            <a:r>
              <a:rPr lang="en-US" dirty="0" err="1" smtClean="0">
                <a:latin typeface="Arial" pitchFamily="34" charset="0"/>
                <a:cs typeface="Arial" pitchFamily="34" charset="0"/>
              </a:rPr>
              <a:t>dalam</a:t>
            </a:r>
            <a:r>
              <a:rPr lang="en-US" dirty="0" smtClean="0">
                <a:latin typeface="Arial" pitchFamily="34" charset="0"/>
                <a:cs typeface="Arial" pitchFamily="34" charset="0"/>
              </a:rPr>
              <a:t> </a:t>
            </a:r>
            <a:r>
              <a:rPr lang="en-US" dirty="0" err="1" smtClean="0">
                <a:latin typeface="Arial" pitchFamily="34" charset="0"/>
                <a:cs typeface="Arial" pitchFamily="34" charset="0"/>
              </a:rPr>
              <a:t>tanah</a:t>
            </a:r>
            <a:r>
              <a:rPr lang="en-US" dirty="0" smtClean="0">
                <a:latin typeface="Arial" pitchFamily="34" charset="0"/>
                <a:cs typeface="Arial" pitchFamily="34" charset="0"/>
              </a:rPr>
              <a:t> </a:t>
            </a:r>
            <a:r>
              <a:rPr lang="en-US" dirty="0" err="1" smtClean="0">
                <a:latin typeface="Arial" pitchFamily="34" charset="0"/>
                <a:cs typeface="Arial" pitchFamily="34" charset="0"/>
              </a:rPr>
              <a:t>atau</a:t>
            </a:r>
            <a:r>
              <a:rPr lang="en-US" dirty="0" smtClean="0">
                <a:latin typeface="Arial" pitchFamily="34" charset="0"/>
                <a:cs typeface="Arial" pitchFamily="34" charset="0"/>
              </a:rPr>
              <a:t> air</a:t>
            </a:r>
            <a:br>
              <a:rPr lang="en-US" dirty="0" smtClean="0">
                <a:latin typeface="Arial" pitchFamily="34" charset="0"/>
                <a:cs typeface="Arial" pitchFamily="34" charset="0"/>
              </a:rPr>
            </a:br>
            <a:r>
              <a:rPr lang="en-US" dirty="0" err="1" smtClean="0">
                <a:latin typeface="Arial" pitchFamily="34" charset="0"/>
                <a:cs typeface="Arial" pitchFamily="34" charset="0"/>
              </a:rPr>
              <a:t>Pembuatan</a:t>
            </a:r>
            <a:r>
              <a:rPr lang="en-US" dirty="0" smtClean="0">
                <a:latin typeface="Arial" pitchFamily="34" charset="0"/>
                <a:cs typeface="Arial" pitchFamily="34" charset="0"/>
              </a:rPr>
              <a:t> </a:t>
            </a:r>
            <a:r>
              <a:rPr lang="en-US" dirty="0" err="1" smtClean="0">
                <a:latin typeface="Arial" pitchFamily="34" charset="0"/>
                <a:cs typeface="Arial" pitchFamily="34" charset="0"/>
              </a:rPr>
              <a:t>pondasi</a:t>
            </a:r>
            <a:r>
              <a:rPr lang="en-US" dirty="0" smtClean="0">
                <a:latin typeface="Arial" pitchFamily="34" charset="0"/>
                <a:cs typeface="Arial" pitchFamily="34" charset="0"/>
              </a:rPr>
              <a:t> </a:t>
            </a:r>
            <a:r>
              <a:rPr lang="en-US" dirty="0" err="1" smtClean="0">
                <a:latin typeface="Arial" pitchFamily="34" charset="0"/>
                <a:cs typeface="Arial" pitchFamily="34" charset="0"/>
              </a:rPr>
              <a:t>di</a:t>
            </a:r>
            <a:r>
              <a:rPr lang="en-US" dirty="0" smtClean="0">
                <a:latin typeface="Arial" pitchFamily="34" charset="0"/>
                <a:cs typeface="Arial" pitchFamily="34" charset="0"/>
              </a:rPr>
              <a:t> </a:t>
            </a:r>
            <a:r>
              <a:rPr lang="en-US" dirty="0" err="1" smtClean="0">
                <a:latin typeface="Arial" pitchFamily="34" charset="0"/>
                <a:cs typeface="Arial" pitchFamily="34" charset="0"/>
              </a:rPr>
              <a:t>daerah</a:t>
            </a:r>
            <a:r>
              <a:rPr lang="en-US" dirty="0" smtClean="0">
                <a:latin typeface="Arial" pitchFamily="34" charset="0"/>
                <a:cs typeface="Arial" pitchFamily="34" charset="0"/>
              </a:rPr>
              <a:t> </a:t>
            </a:r>
            <a:r>
              <a:rPr lang="en-US" dirty="0" err="1" smtClean="0">
                <a:latin typeface="Arial" pitchFamily="34" charset="0"/>
                <a:cs typeface="Arial" pitchFamily="34" charset="0"/>
              </a:rPr>
              <a:t>dengan</a:t>
            </a:r>
            <a:r>
              <a:rPr lang="en-US" dirty="0" smtClean="0">
                <a:latin typeface="Arial" pitchFamily="34" charset="0"/>
                <a:cs typeface="Arial" pitchFamily="34" charset="0"/>
              </a:rPr>
              <a:t> air </a:t>
            </a:r>
            <a:r>
              <a:rPr lang="en-US" dirty="0" err="1" smtClean="0">
                <a:latin typeface="Arial" pitchFamily="34" charset="0"/>
                <a:cs typeface="Arial" pitchFamily="34" charset="0"/>
              </a:rPr>
              <a:t>tanah</a:t>
            </a:r>
            <a:r>
              <a:rPr lang="en-US" dirty="0" smtClean="0">
                <a:latin typeface="Arial" pitchFamily="34" charset="0"/>
                <a:cs typeface="Arial" pitchFamily="34" charset="0"/>
              </a:rPr>
              <a:t> </a:t>
            </a:r>
            <a:r>
              <a:rPr lang="en-US" dirty="0" err="1" smtClean="0">
                <a:latin typeface="Arial" pitchFamily="34" charset="0"/>
                <a:cs typeface="Arial" pitchFamily="34" charset="0"/>
              </a:rPr>
              <a:t>sulfat</a:t>
            </a:r>
            <a:r>
              <a:rPr lang="en-US" dirty="0" smtClean="0">
                <a:latin typeface="Arial" pitchFamily="34" charset="0"/>
                <a:cs typeface="Arial" pitchFamily="34" charset="0"/>
              </a:rPr>
              <a:t> </a:t>
            </a:r>
            <a:r>
              <a:rPr lang="en-US" dirty="0" err="1" smtClean="0">
                <a:latin typeface="Arial" pitchFamily="34" charset="0"/>
                <a:cs typeface="Arial" pitchFamily="34" charset="0"/>
              </a:rPr>
              <a:t>tinggi</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a:buNone/>
            </a:pPr>
            <a:r>
              <a:rPr lang="en-US" b="1" dirty="0" smtClean="0">
                <a:latin typeface="Arial" pitchFamily="34" charset="0"/>
                <a:cs typeface="Arial" pitchFamily="34" charset="0"/>
              </a:rPr>
              <a:t>6. Semen </a:t>
            </a:r>
            <a:r>
              <a:rPr lang="en-US" b="1" dirty="0" err="1" smtClean="0">
                <a:latin typeface="Arial" pitchFamily="34" charset="0"/>
                <a:cs typeface="Arial" pitchFamily="34" charset="0"/>
              </a:rPr>
              <a:t>Hibrida</a:t>
            </a:r>
            <a:r>
              <a:rPr lang="en-US" b="1" dirty="0" smtClean="0">
                <a:latin typeface="Arial" pitchFamily="34" charset="0"/>
                <a:cs typeface="Arial" pitchFamily="34" charset="0"/>
              </a:rPr>
              <a:t> (Hybrid Cement)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b="1" dirty="0" err="1" smtClean="0">
                <a:latin typeface="Arial" pitchFamily="34" charset="0"/>
                <a:cs typeface="Arial" pitchFamily="34" charset="0"/>
              </a:rPr>
              <a:t>Deskripsi</a:t>
            </a:r>
            <a:r>
              <a:rPr lang="en-US" b="1" dirty="0" smtClean="0">
                <a:latin typeface="Arial" pitchFamily="34" charset="0"/>
                <a:cs typeface="Arial" pitchFamily="34" charset="0"/>
              </a:rPr>
              <a: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Semen </a:t>
            </a:r>
            <a:r>
              <a:rPr lang="en-US" dirty="0" err="1" smtClean="0">
                <a:latin typeface="Arial" pitchFamily="34" charset="0"/>
                <a:cs typeface="Arial" pitchFamily="34" charset="0"/>
              </a:rPr>
              <a:t>hibrida</a:t>
            </a:r>
            <a:r>
              <a:rPr lang="en-US" dirty="0" smtClean="0">
                <a:latin typeface="Arial" pitchFamily="34" charset="0"/>
                <a:cs typeface="Arial" pitchFamily="34" charset="0"/>
              </a:rPr>
              <a:t> </a:t>
            </a:r>
            <a:r>
              <a:rPr lang="en-US" dirty="0" err="1" smtClean="0">
                <a:latin typeface="Arial" pitchFamily="34" charset="0"/>
                <a:cs typeface="Arial" pitchFamily="34" charset="0"/>
              </a:rPr>
              <a:t>merupakan</a:t>
            </a:r>
            <a:r>
              <a:rPr lang="en-US" dirty="0" smtClean="0">
                <a:latin typeface="Arial" pitchFamily="34" charset="0"/>
                <a:cs typeface="Arial" pitchFamily="34" charset="0"/>
              </a:rPr>
              <a:t> </a:t>
            </a:r>
            <a:r>
              <a:rPr lang="en-US" dirty="0" err="1" smtClean="0">
                <a:latin typeface="Arial" pitchFamily="34" charset="0"/>
                <a:cs typeface="Arial" pitchFamily="34" charset="0"/>
              </a:rPr>
              <a:t>campuran</a:t>
            </a:r>
            <a:r>
              <a:rPr lang="en-US" dirty="0" smtClean="0">
                <a:latin typeface="Arial" pitchFamily="34" charset="0"/>
                <a:cs typeface="Arial" pitchFamily="34" charset="0"/>
              </a:rPr>
              <a:t> </a:t>
            </a:r>
            <a:r>
              <a:rPr lang="en-US" dirty="0" err="1" smtClean="0">
                <a:latin typeface="Arial" pitchFamily="34" charset="0"/>
                <a:cs typeface="Arial" pitchFamily="34" charset="0"/>
              </a:rPr>
              <a:t>dari</a:t>
            </a:r>
            <a:r>
              <a:rPr lang="en-US" dirty="0" smtClean="0">
                <a:latin typeface="Arial" pitchFamily="34" charset="0"/>
                <a:cs typeface="Arial" pitchFamily="34" charset="0"/>
              </a:rPr>
              <a:t> </a:t>
            </a:r>
            <a:r>
              <a:rPr lang="en-US" dirty="0" err="1" smtClean="0">
                <a:latin typeface="Arial" pitchFamily="34" charset="0"/>
                <a:cs typeface="Arial" pitchFamily="34" charset="0"/>
              </a:rPr>
              <a:t>berbagai</a:t>
            </a:r>
            <a:r>
              <a:rPr lang="en-US" dirty="0" smtClean="0">
                <a:latin typeface="Arial" pitchFamily="34" charset="0"/>
                <a:cs typeface="Arial" pitchFamily="34" charset="0"/>
              </a:rPr>
              <a:t> </a:t>
            </a:r>
            <a:r>
              <a:rPr lang="en-US" dirty="0" err="1" smtClean="0">
                <a:latin typeface="Arial" pitchFamily="34" charset="0"/>
                <a:cs typeface="Arial" pitchFamily="34" charset="0"/>
              </a:rPr>
              <a:t>jenis</a:t>
            </a:r>
            <a:r>
              <a:rPr lang="en-US" dirty="0" smtClean="0">
                <a:latin typeface="Arial" pitchFamily="34" charset="0"/>
                <a:cs typeface="Arial" pitchFamily="34" charset="0"/>
              </a:rPr>
              <a:t> semen </a:t>
            </a:r>
            <a:r>
              <a:rPr lang="en-US" dirty="0" err="1" smtClean="0">
                <a:latin typeface="Arial" pitchFamily="34" charset="0"/>
                <a:cs typeface="Arial" pitchFamily="34" charset="0"/>
              </a:rPr>
              <a:t>dan</a:t>
            </a:r>
            <a:r>
              <a:rPr lang="en-US" dirty="0" smtClean="0">
                <a:latin typeface="Arial" pitchFamily="34" charset="0"/>
                <a:cs typeface="Arial" pitchFamily="34" charset="0"/>
              </a:rPr>
              <a:t> </a:t>
            </a:r>
            <a:r>
              <a:rPr lang="en-US" dirty="0" err="1" smtClean="0">
                <a:latin typeface="Arial" pitchFamily="34" charset="0"/>
                <a:cs typeface="Arial" pitchFamily="34" charset="0"/>
              </a:rPr>
              <a:t>bahan</a:t>
            </a:r>
            <a:r>
              <a:rPr lang="en-US" dirty="0" smtClean="0">
                <a:latin typeface="Arial" pitchFamily="34" charset="0"/>
                <a:cs typeface="Arial" pitchFamily="34" charset="0"/>
              </a:rPr>
              <a:t> </a:t>
            </a:r>
            <a:r>
              <a:rPr lang="en-US" dirty="0" err="1" smtClean="0">
                <a:latin typeface="Arial" pitchFamily="34" charset="0"/>
                <a:cs typeface="Arial" pitchFamily="34" charset="0"/>
              </a:rPr>
              <a:t>aditif</a:t>
            </a:r>
            <a:r>
              <a:rPr lang="en-US" dirty="0" smtClean="0">
                <a:latin typeface="Arial" pitchFamily="34" charset="0"/>
                <a:cs typeface="Arial" pitchFamily="34" charset="0"/>
              </a:rPr>
              <a:t> yang </a:t>
            </a:r>
            <a:r>
              <a:rPr lang="en-US" dirty="0" err="1" smtClean="0">
                <a:latin typeface="Arial" pitchFamily="34" charset="0"/>
                <a:cs typeface="Arial" pitchFamily="34" charset="0"/>
              </a:rPr>
              <a:t>dapat</a:t>
            </a:r>
            <a:r>
              <a:rPr lang="en-US" dirty="0" smtClean="0">
                <a:latin typeface="Arial" pitchFamily="34" charset="0"/>
                <a:cs typeface="Arial" pitchFamily="34" charset="0"/>
              </a:rPr>
              <a:t> </a:t>
            </a:r>
            <a:r>
              <a:rPr lang="en-US" dirty="0" err="1" smtClean="0">
                <a:latin typeface="Arial" pitchFamily="34" charset="0"/>
                <a:cs typeface="Arial" pitchFamily="34" charset="0"/>
              </a:rPr>
              <a:t>meningkatkan</a:t>
            </a:r>
            <a:r>
              <a:rPr lang="en-US" dirty="0" smtClean="0">
                <a:latin typeface="Arial" pitchFamily="34" charset="0"/>
                <a:cs typeface="Arial" pitchFamily="34" charset="0"/>
              </a:rPr>
              <a:t> </a:t>
            </a:r>
            <a:r>
              <a:rPr lang="en-US" dirty="0" err="1" smtClean="0">
                <a:latin typeface="Arial" pitchFamily="34" charset="0"/>
                <a:cs typeface="Arial" pitchFamily="34" charset="0"/>
              </a:rPr>
              <a:t>daya</a:t>
            </a:r>
            <a:r>
              <a:rPr lang="en-US" dirty="0" smtClean="0">
                <a:latin typeface="Arial" pitchFamily="34" charset="0"/>
                <a:cs typeface="Arial" pitchFamily="34" charset="0"/>
              </a:rPr>
              <a:t> </a:t>
            </a:r>
            <a:r>
              <a:rPr lang="en-US" dirty="0" err="1" smtClean="0">
                <a:latin typeface="Arial" pitchFamily="34" charset="0"/>
                <a:cs typeface="Arial" pitchFamily="34" charset="0"/>
              </a:rPr>
              <a:t>tahan</a:t>
            </a:r>
            <a:r>
              <a:rPr lang="en-US" dirty="0" smtClean="0">
                <a:latin typeface="Arial" pitchFamily="34" charset="0"/>
                <a:cs typeface="Arial" pitchFamily="34" charset="0"/>
              </a:rPr>
              <a:t> </a:t>
            </a:r>
            <a:r>
              <a:rPr lang="en-US" dirty="0" err="1" smtClean="0">
                <a:latin typeface="Arial" pitchFamily="34" charset="0"/>
                <a:cs typeface="Arial" pitchFamily="34" charset="0"/>
              </a:rPr>
              <a:t>dan</a:t>
            </a:r>
            <a:r>
              <a:rPr lang="en-US" dirty="0" smtClean="0">
                <a:latin typeface="Arial" pitchFamily="34" charset="0"/>
                <a:cs typeface="Arial" pitchFamily="34" charset="0"/>
              </a:rPr>
              <a:t> </a:t>
            </a:r>
            <a:r>
              <a:rPr lang="en-US" dirty="0" err="1" smtClean="0">
                <a:latin typeface="Arial" pitchFamily="34" charset="0"/>
                <a:cs typeface="Arial" pitchFamily="34" charset="0"/>
              </a:rPr>
              <a:t>kekuatan</a:t>
            </a:r>
            <a:r>
              <a:rPr lang="en-US" dirty="0" smtClean="0">
                <a:latin typeface="Arial" pitchFamily="34" charset="0"/>
                <a:cs typeface="Arial" pitchFamily="34" charset="0"/>
              </a:rPr>
              <a:t> </a:t>
            </a:r>
            <a:r>
              <a:rPr lang="en-US" dirty="0" err="1" smtClean="0">
                <a:latin typeface="Arial" pitchFamily="34" charset="0"/>
                <a:cs typeface="Arial" pitchFamily="34" charset="0"/>
              </a:rPr>
              <a:t>beton</a:t>
            </a:r>
            <a:r>
              <a:rPr lang="en-US" dirty="0" smtClean="0">
                <a:latin typeface="Arial" pitchFamily="34" charset="0"/>
                <a:cs typeface="Arial" pitchFamily="34" charset="0"/>
              </a:rPr>
              <a:t>. </a:t>
            </a:r>
            <a:r>
              <a:rPr lang="en-US" dirty="0" err="1" smtClean="0">
                <a:latin typeface="Arial" pitchFamily="34" charset="0"/>
                <a:cs typeface="Arial" pitchFamily="34" charset="0"/>
              </a:rPr>
              <a:t>Umumnya</a:t>
            </a:r>
            <a:r>
              <a:rPr lang="en-US" dirty="0" smtClean="0">
                <a:latin typeface="Arial" pitchFamily="34" charset="0"/>
                <a:cs typeface="Arial" pitchFamily="34" charset="0"/>
              </a:rPr>
              <a:t> </a:t>
            </a:r>
            <a:r>
              <a:rPr lang="en-US" dirty="0" err="1" smtClean="0">
                <a:latin typeface="Arial" pitchFamily="34" charset="0"/>
                <a:cs typeface="Arial" pitchFamily="34" charset="0"/>
              </a:rPr>
              <a:t>digunakan</a:t>
            </a:r>
            <a:r>
              <a:rPr lang="en-US" dirty="0" smtClean="0">
                <a:latin typeface="Arial" pitchFamily="34" charset="0"/>
                <a:cs typeface="Arial" pitchFamily="34" charset="0"/>
              </a:rPr>
              <a:t> </a:t>
            </a:r>
            <a:r>
              <a:rPr lang="en-US" dirty="0" err="1" smtClean="0">
                <a:latin typeface="Arial" pitchFamily="34" charset="0"/>
                <a:cs typeface="Arial" pitchFamily="34" charset="0"/>
              </a:rPr>
              <a:t>untuk</a:t>
            </a:r>
            <a:r>
              <a:rPr lang="en-US" dirty="0" smtClean="0">
                <a:latin typeface="Arial" pitchFamily="34" charset="0"/>
                <a:cs typeface="Arial" pitchFamily="34" charset="0"/>
              </a:rPr>
              <a:t> </a:t>
            </a:r>
            <a:r>
              <a:rPr lang="en-US" dirty="0" err="1" smtClean="0">
                <a:latin typeface="Arial" pitchFamily="34" charset="0"/>
                <a:cs typeface="Arial" pitchFamily="34" charset="0"/>
              </a:rPr>
              <a:t>meningkatkan</a:t>
            </a:r>
            <a:r>
              <a:rPr lang="en-US" dirty="0" smtClean="0">
                <a:latin typeface="Arial" pitchFamily="34" charset="0"/>
                <a:cs typeface="Arial" pitchFamily="34" charset="0"/>
              </a:rPr>
              <a:t> </a:t>
            </a:r>
            <a:r>
              <a:rPr lang="en-US" dirty="0" err="1" smtClean="0">
                <a:latin typeface="Arial" pitchFamily="34" charset="0"/>
                <a:cs typeface="Arial" pitchFamily="34" charset="0"/>
              </a:rPr>
              <a:t>performa</a:t>
            </a:r>
            <a:r>
              <a:rPr lang="en-US" dirty="0" smtClean="0">
                <a:latin typeface="Arial" pitchFamily="34" charset="0"/>
                <a:cs typeface="Arial" pitchFamily="34" charset="0"/>
              </a:rPr>
              <a:t> </a:t>
            </a:r>
            <a:r>
              <a:rPr lang="en-US" dirty="0" err="1" smtClean="0">
                <a:latin typeface="Arial" pitchFamily="34" charset="0"/>
                <a:cs typeface="Arial" pitchFamily="34" charset="0"/>
              </a:rPr>
              <a:t>dan</a:t>
            </a:r>
            <a:r>
              <a:rPr lang="en-US" dirty="0" smtClean="0">
                <a:latin typeface="Arial" pitchFamily="34" charset="0"/>
                <a:cs typeface="Arial" pitchFamily="34" charset="0"/>
              </a:rPr>
              <a:t> </a:t>
            </a:r>
            <a:r>
              <a:rPr lang="en-US" dirty="0" err="1" smtClean="0">
                <a:latin typeface="Arial" pitchFamily="34" charset="0"/>
                <a:cs typeface="Arial" pitchFamily="34" charset="0"/>
              </a:rPr>
              <a:t>efisiensi</a:t>
            </a:r>
            <a:r>
              <a:rPr lang="en-US" dirty="0" smtClean="0">
                <a:latin typeface="Arial" pitchFamily="34" charset="0"/>
                <a:cs typeface="Arial" pitchFamily="34" charset="0"/>
              </a:rPr>
              <a:t>.</a:t>
            </a:r>
            <a:br>
              <a:rPr lang="en-US" dirty="0" smtClean="0">
                <a:latin typeface="Arial" pitchFamily="34" charset="0"/>
                <a:cs typeface="Arial" pitchFamily="34" charset="0"/>
              </a:rPr>
            </a:br>
            <a:r>
              <a:rPr lang="en-US" b="1" dirty="0" err="1" smtClean="0">
                <a:latin typeface="Arial" pitchFamily="34" charset="0"/>
                <a:cs typeface="Arial" pitchFamily="34" charset="0"/>
              </a:rPr>
              <a:t>Penggunaan</a:t>
            </a:r>
            <a:r>
              <a:rPr lang="en-US" b="1" dirty="0" smtClean="0">
                <a:latin typeface="Arial" pitchFamily="34" charset="0"/>
                <a:cs typeface="Arial" pitchFamily="34" charset="0"/>
              </a:rPr>
              <a: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err="1" smtClean="0">
                <a:latin typeface="Arial" pitchFamily="34" charset="0"/>
                <a:cs typeface="Arial" pitchFamily="34" charset="0"/>
              </a:rPr>
              <a:t>Proyek-proyek</a:t>
            </a:r>
            <a:r>
              <a:rPr lang="en-US" dirty="0" smtClean="0">
                <a:latin typeface="Arial" pitchFamily="34" charset="0"/>
                <a:cs typeface="Arial" pitchFamily="34" charset="0"/>
              </a:rPr>
              <a:t> yang </a:t>
            </a:r>
            <a:r>
              <a:rPr lang="en-US" dirty="0" err="1" smtClean="0">
                <a:latin typeface="Arial" pitchFamily="34" charset="0"/>
                <a:cs typeface="Arial" pitchFamily="34" charset="0"/>
              </a:rPr>
              <a:t>membutuhkan</a:t>
            </a:r>
            <a:r>
              <a:rPr lang="en-US" dirty="0" smtClean="0">
                <a:latin typeface="Arial" pitchFamily="34" charset="0"/>
                <a:cs typeface="Arial" pitchFamily="34" charset="0"/>
              </a:rPr>
              <a:t> </a:t>
            </a:r>
            <a:r>
              <a:rPr lang="en-US" dirty="0" err="1" smtClean="0">
                <a:latin typeface="Arial" pitchFamily="34" charset="0"/>
                <a:cs typeface="Arial" pitchFamily="34" charset="0"/>
              </a:rPr>
              <a:t>sifat</a:t>
            </a:r>
            <a:r>
              <a:rPr lang="en-US" dirty="0" smtClean="0">
                <a:latin typeface="Arial" pitchFamily="34" charset="0"/>
                <a:cs typeface="Arial" pitchFamily="34" charset="0"/>
              </a:rPr>
              <a:t> </a:t>
            </a:r>
            <a:r>
              <a:rPr lang="en-US" dirty="0" err="1" smtClean="0">
                <a:latin typeface="Arial" pitchFamily="34" charset="0"/>
                <a:cs typeface="Arial" pitchFamily="34" charset="0"/>
              </a:rPr>
              <a:t>khusus</a:t>
            </a:r>
            <a:r>
              <a:rPr lang="en-US" dirty="0" smtClean="0">
                <a:latin typeface="Arial" pitchFamily="34" charset="0"/>
                <a:cs typeface="Arial" pitchFamily="34" charset="0"/>
              </a:rPr>
              <a:t>, </a:t>
            </a:r>
            <a:r>
              <a:rPr lang="en-US" dirty="0" err="1" smtClean="0">
                <a:latin typeface="Arial" pitchFamily="34" charset="0"/>
                <a:cs typeface="Arial" pitchFamily="34" charset="0"/>
              </a:rPr>
              <a:t>seperti</a:t>
            </a:r>
            <a:r>
              <a:rPr lang="en-US" dirty="0" smtClean="0">
                <a:latin typeface="Arial" pitchFamily="34" charset="0"/>
                <a:cs typeface="Arial" pitchFamily="34" charset="0"/>
              </a:rPr>
              <a:t> </a:t>
            </a:r>
            <a:r>
              <a:rPr lang="en-US" dirty="0" err="1" smtClean="0">
                <a:latin typeface="Arial" pitchFamily="34" charset="0"/>
                <a:cs typeface="Arial" pitchFamily="34" charset="0"/>
              </a:rPr>
              <a:t>kekuatan</a:t>
            </a:r>
            <a:r>
              <a:rPr lang="en-US" dirty="0" smtClean="0">
                <a:latin typeface="Arial" pitchFamily="34" charset="0"/>
                <a:cs typeface="Arial" pitchFamily="34" charset="0"/>
              </a:rPr>
              <a:t> </a:t>
            </a:r>
            <a:r>
              <a:rPr lang="en-US" dirty="0" err="1" smtClean="0">
                <a:latin typeface="Arial" pitchFamily="34" charset="0"/>
                <a:cs typeface="Arial" pitchFamily="34" charset="0"/>
              </a:rPr>
              <a:t>tinggi</a:t>
            </a:r>
            <a:r>
              <a:rPr lang="en-US" dirty="0" smtClean="0">
                <a:latin typeface="Arial" pitchFamily="34" charset="0"/>
                <a:cs typeface="Arial" pitchFamily="34" charset="0"/>
              </a:rPr>
              <a:t> </a:t>
            </a:r>
            <a:r>
              <a:rPr lang="en-US" dirty="0" err="1" smtClean="0">
                <a:latin typeface="Arial" pitchFamily="34" charset="0"/>
                <a:cs typeface="Arial" pitchFamily="34" charset="0"/>
              </a:rPr>
              <a:t>atau</a:t>
            </a:r>
            <a:r>
              <a:rPr lang="en-US" dirty="0" smtClean="0">
                <a:latin typeface="Arial" pitchFamily="34" charset="0"/>
                <a:cs typeface="Arial" pitchFamily="34" charset="0"/>
              </a:rPr>
              <a:t> </a:t>
            </a:r>
            <a:r>
              <a:rPr lang="en-US" dirty="0" err="1" smtClean="0">
                <a:latin typeface="Arial" pitchFamily="34" charset="0"/>
                <a:cs typeface="Arial" pitchFamily="34" charset="0"/>
              </a:rPr>
              <a:t>ketahanan</a:t>
            </a:r>
            <a:r>
              <a:rPr lang="en-US" dirty="0" smtClean="0">
                <a:latin typeface="Arial" pitchFamily="34" charset="0"/>
                <a:cs typeface="Arial" pitchFamily="34" charset="0"/>
              </a:rPr>
              <a:t> </a:t>
            </a:r>
            <a:r>
              <a:rPr lang="en-US" dirty="0" err="1" smtClean="0">
                <a:latin typeface="Arial" pitchFamily="34" charset="0"/>
                <a:cs typeface="Arial" pitchFamily="34" charset="0"/>
              </a:rPr>
              <a:t>lebih</a:t>
            </a:r>
            <a:r>
              <a:rPr lang="en-US" dirty="0" smtClean="0">
                <a:latin typeface="Arial" pitchFamily="34" charset="0"/>
                <a:cs typeface="Arial" pitchFamily="34" charset="0"/>
              </a:rPr>
              <a:t> </a:t>
            </a:r>
            <a:r>
              <a:rPr lang="en-US" dirty="0" err="1" smtClean="0">
                <a:latin typeface="Arial" pitchFamily="34" charset="0"/>
                <a:cs typeface="Arial" pitchFamily="34" charset="0"/>
              </a:rPr>
              <a:t>terhadap</a:t>
            </a:r>
            <a:r>
              <a:rPr lang="en-US" dirty="0" smtClean="0">
                <a:latin typeface="Arial" pitchFamily="34" charset="0"/>
                <a:cs typeface="Arial" pitchFamily="34" charset="0"/>
              </a:rPr>
              <a:t> </a:t>
            </a:r>
            <a:r>
              <a:rPr lang="en-US" dirty="0" err="1" smtClean="0">
                <a:latin typeface="Arial" pitchFamily="34" charset="0"/>
                <a:cs typeface="Arial" pitchFamily="34" charset="0"/>
              </a:rPr>
              <a:t>suhu</a:t>
            </a:r>
            <a:r>
              <a:rPr lang="en-US" dirty="0" smtClean="0">
                <a:latin typeface="Arial" pitchFamily="34" charset="0"/>
                <a:cs typeface="Arial" pitchFamily="34" charset="0"/>
              </a:rPr>
              <a:t> </a:t>
            </a:r>
            <a:r>
              <a:rPr lang="en-US" dirty="0" err="1" smtClean="0">
                <a:latin typeface="Arial" pitchFamily="34" charset="0"/>
                <a:cs typeface="Arial" pitchFamily="34" charset="0"/>
              </a:rPr>
              <a:t>ekstrem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443346"/>
            <a:ext cx="11249890" cy="6082146"/>
          </a:xfrm>
        </p:spPr>
        <p:txBody>
          <a:bodyPr>
            <a:normAutofit fontScale="92500" lnSpcReduction="10000"/>
          </a:bodyPr>
          <a:lstStyle/>
          <a:p>
            <a:pPr>
              <a:buNone/>
            </a:pPr>
            <a:r>
              <a:rPr lang="en-US" sz="2200" dirty="0" smtClean="0">
                <a:solidFill>
                  <a:schemeClr val="bg1"/>
                </a:solidFill>
                <a:latin typeface="Arial" pitchFamily="34" charset="0"/>
                <a:cs typeface="Arial" pitchFamily="34" charset="0"/>
              </a:rPr>
              <a:t>7. Semen </a:t>
            </a:r>
            <a:r>
              <a:rPr lang="en-US" sz="2200" dirty="0" err="1" smtClean="0">
                <a:solidFill>
                  <a:schemeClr val="bg1"/>
                </a:solidFill>
                <a:latin typeface="Arial" pitchFamily="34" charset="0"/>
                <a:cs typeface="Arial" pitchFamily="34" charset="0"/>
              </a:rPr>
              <a:t>Puzolana</a:t>
            </a:r>
            <a:r>
              <a:rPr lang="en-US" sz="2200" dirty="0" smtClean="0">
                <a:solidFill>
                  <a:schemeClr val="bg1"/>
                </a:solidFill>
                <a:latin typeface="Arial" pitchFamily="34" charset="0"/>
                <a:cs typeface="Arial" pitchFamily="34" charset="0"/>
              </a:rPr>
              <a:t> Portland</a:t>
            </a:r>
            <a:br>
              <a:rPr lang="en-US" sz="2200" dirty="0" smtClean="0">
                <a:solidFill>
                  <a:schemeClr val="bg1"/>
                </a:solidFill>
                <a:latin typeface="Arial" pitchFamily="34" charset="0"/>
                <a:cs typeface="Arial" pitchFamily="34" charset="0"/>
              </a:rPr>
            </a:br>
            <a:r>
              <a:rPr lang="en-US" sz="2200" dirty="0" err="1" smtClean="0">
                <a:solidFill>
                  <a:schemeClr val="bg1"/>
                </a:solidFill>
                <a:latin typeface="Arial" pitchFamily="34" charset="0"/>
                <a:cs typeface="Arial" pitchFamily="34" charset="0"/>
              </a:rPr>
              <a:t>Deskripsi</a:t>
            </a:r>
            <a:r>
              <a:rPr lang="en-US" sz="2200" dirty="0" smtClean="0">
                <a:solidFill>
                  <a:schemeClr val="bg1"/>
                </a:solidFill>
                <a:latin typeface="Arial" pitchFamily="34" charset="0"/>
                <a:cs typeface="Arial" pitchFamily="34" charset="0"/>
              </a:rPr>
              <a:t>:</a:t>
            </a:r>
            <a:br>
              <a:rPr lang="en-US" sz="2200" dirty="0" smtClean="0">
                <a:solidFill>
                  <a:schemeClr val="bg1"/>
                </a:solidFill>
                <a:latin typeface="Arial" pitchFamily="34" charset="0"/>
                <a:cs typeface="Arial" pitchFamily="34" charset="0"/>
              </a:rPr>
            </a:br>
            <a:r>
              <a:rPr lang="en-US" sz="2200" dirty="0" err="1" smtClean="0">
                <a:solidFill>
                  <a:schemeClr val="bg1"/>
                </a:solidFill>
                <a:latin typeface="Arial" pitchFamily="34" charset="0"/>
                <a:cs typeface="Arial" pitchFamily="34" charset="0"/>
              </a:rPr>
              <a:t>Jenis</a:t>
            </a:r>
            <a:r>
              <a:rPr lang="en-US" sz="2200" dirty="0" smtClean="0">
                <a:solidFill>
                  <a:schemeClr val="bg1"/>
                </a:solidFill>
                <a:latin typeface="Arial" pitchFamily="34" charset="0"/>
                <a:cs typeface="Arial" pitchFamily="34" charset="0"/>
              </a:rPr>
              <a:t> semen </a:t>
            </a:r>
            <a:r>
              <a:rPr lang="en-US" sz="2200" dirty="0" err="1" smtClean="0">
                <a:solidFill>
                  <a:schemeClr val="bg1"/>
                </a:solidFill>
                <a:latin typeface="Arial" pitchFamily="34" charset="0"/>
                <a:cs typeface="Arial" pitchFamily="34" charset="0"/>
              </a:rPr>
              <a:t>ini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mengandung</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campuran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bahan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pozzolanic</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seperti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abu</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terbang</a:t>
            </a:r>
            <a:r>
              <a:rPr lang="en-US" sz="2200" dirty="0" smtClean="0">
                <a:solidFill>
                  <a:schemeClr val="bg1"/>
                </a:solidFill>
                <a:latin typeface="Arial" pitchFamily="34" charset="0"/>
                <a:cs typeface="Arial" pitchFamily="34" charset="0"/>
              </a:rPr>
              <a:t>), yang </a:t>
            </a:r>
            <a:r>
              <a:rPr lang="en-US" sz="2200" dirty="0" err="1" smtClean="0">
                <a:solidFill>
                  <a:schemeClr val="bg1"/>
                </a:solidFill>
                <a:latin typeface="Arial" pitchFamily="34" charset="0"/>
                <a:cs typeface="Arial" pitchFamily="34" charset="0"/>
              </a:rPr>
              <a:t>meningkatkan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kekuatan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ketahanan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beton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terhadap</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kerusakan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akibat</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reaksi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kimia</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tertentu</a:t>
            </a:r>
            <a:r>
              <a:rPr lang="en-US" sz="2200" dirty="0" smtClean="0">
                <a:solidFill>
                  <a:schemeClr val="bg1"/>
                </a:solidFill>
                <a:latin typeface="Arial" pitchFamily="34" charset="0"/>
                <a:cs typeface="Arial" pitchFamily="34" charset="0"/>
              </a:rPr>
              <a:t>.</a:t>
            </a:r>
            <a:br>
              <a:rPr lang="en-US" sz="2200" dirty="0" smtClean="0">
                <a:solidFill>
                  <a:schemeClr val="bg1"/>
                </a:solidFill>
                <a:latin typeface="Arial" pitchFamily="34" charset="0"/>
                <a:cs typeface="Arial" pitchFamily="34" charset="0"/>
              </a:rPr>
            </a:br>
            <a:r>
              <a:rPr lang="en-US" sz="2200" dirty="0" err="1" smtClean="0">
                <a:solidFill>
                  <a:schemeClr val="bg1"/>
                </a:solidFill>
                <a:latin typeface="Arial" pitchFamily="34" charset="0"/>
                <a:cs typeface="Arial" pitchFamily="34" charset="0"/>
              </a:rPr>
              <a:t>Penggunaan</a:t>
            </a:r>
            <a:r>
              <a:rPr lang="en-US" sz="2200" dirty="0" smtClean="0">
                <a:solidFill>
                  <a:schemeClr val="bg1"/>
                </a:solidFill>
                <a:latin typeface="Arial" pitchFamily="34" charset="0"/>
                <a:cs typeface="Arial" pitchFamily="34" charset="0"/>
              </a:rPr>
              <a:t>:</a:t>
            </a:r>
            <a:br>
              <a:rPr lang="en-US" sz="2200" dirty="0" smtClean="0">
                <a:solidFill>
                  <a:schemeClr val="bg1"/>
                </a:solidFill>
                <a:latin typeface="Arial" pitchFamily="34" charset="0"/>
                <a:cs typeface="Arial" pitchFamily="34" charset="0"/>
              </a:rPr>
            </a:br>
            <a:r>
              <a:rPr lang="en-US" sz="2200" dirty="0" err="1" smtClean="0">
                <a:solidFill>
                  <a:schemeClr val="bg1"/>
                </a:solidFill>
                <a:latin typeface="Arial" pitchFamily="34" charset="0"/>
                <a:cs typeface="Arial" pitchFamily="34" charset="0"/>
              </a:rPr>
              <a:t>Konstruksi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beton</a:t>
            </a:r>
            <a:r>
              <a:rPr lang="en-US" sz="2200" dirty="0" smtClean="0">
                <a:solidFill>
                  <a:schemeClr val="bg1"/>
                </a:solidFill>
                <a:latin typeface="Arial" pitchFamily="34" charset="0"/>
                <a:cs typeface="Arial" pitchFamily="34" charset="0"/>
              </a:rPr>
              <a:t> yang </a:t>
            </a:r>
            <a:r>
              <a:rPr lang="en-US" sz="2200" dirty="0" err="1" smtClean="0">
                <a:solidFill>
                  <a:schemeClr val="bg1"/>
                </a:solidFill>
                <a:latin typeface="Arial" pitchFamily="34" charset="0"/>
                <a:cs typeface="Arial" pitchFamily="34" charset="0"/>
              </a:rPr>
              <a:t>menghadapi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kondisi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agresif</a:t>
            </a:r>
            <a:r>
              <a:rPr lang="en-US" sz="2200" dirty="0" smtClean="0">
                <a:solidFill>
                  <a:schemeClr val="bg1"/>
                </a:solidFill>
                <a:latin typeface="Arial" pitchFamily="34" charset="0"/>
                <a:cs typeface="Arial" pitchFamily="34" charset="0"/>
              </a:rPr>
              <a:t/>
            </a:r>
            <a:br>
              <a:rPr lang="en-US" sz="2200" dirty="0" smtClean="0">
                <a:solidFill>
                  <a:schemeClr val="bg1"/>
                </a:solidFill>
                <a:latin typeface="Arial" pitchFamily="34" charset="0"/>
                <a:cs typeface="Arial" pitchFamily="34" charset="0"/>
              </a:rPr>
            </a:br>
            <a:r>
              <a:rPr lang="en-US" sz="2200" dirty="0" err="1" smtClean="0">
                <a:solidFill>
                  <a:schemeClr val="bg1"/>
                </a:solidFill>
                <a:latin typeface="Arial" pitchFamily="34" charset="0"/>
                <a:cs typeface="Arial" pitchFamily="34" charset="0"/>
              </a:rPr>
              <a:t>Pekerjaan</a:t>
            </a:r>
            <a:r>
              <a:rPr lang="en-US" sz="2200" dirty="0" smtClean="0">
                <a:solidFill>
                  <a:schemeClr val="bg1"/>
                </a:solidFill>
                <a:latin typeface="Arial" pitchFamily="34" charset="0"/>
                <a:cs typeface="Arial" pitchFamily="34" charset="0"/>
              </a:rPr>
              <a:t> yang </a:t>
            </a:r>
            <a:r>
              <a:rPr lang="en-US" sz="2200" dirty="0" err="1" smtClean="0">
                <a:solidFill>
                  <a:schemeClr val="bg1"/>
                </a:solidFill>
                <a:latin typeface="Arial" pitchFamily="34" charset="0"/>
                <a:cs typeface="Arial" pitchFamily="34" charset="0"/>
              </a:rPr>
              <a:t>membutuhkan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durabilitas</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tinggi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seperti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di</a:t>
            </a:r>
            <a:r>
              <a:rPr lang="en-US" sz="2200" dirty="0" smtClean="0">
                <a:solidFill>
                  <a:schemeClr val="bg1"/>
                </a:solidFill>
                <a:latin typeface="Arial" pitchFamily="34" charset="0"/>
                <a:cs typeface="Arial" pitchFamily="34" charset="0"/>
              </a:rPr>
              <a:t> area </a:t>
            </a:r>
            <a:r>
              <a:rPr lang="en-US" sz="2200" dirty="0" err="1" smtClean="0">
                <a:solidFill>
                  <a:schemeClr val="bg1"/>
                </a:solidFill>
                <a:latin typeface="Arial" pitchFamily="34" charset="0"/>
                <a:cs typeface="Arial" pitchFamily="34" charset="0"/>
              </a:rPr>
              <a:t>pantai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atau</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kawasan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industri</a:t>
            </a:r>
            <a:endParaRPr lang="en-US" sz="2200" dirty="0" smtClean="0">
              <a:solidFill>
                <a:schemeClr val="bg1"/>
              </a:solidFill>
              <a:latin typeface="Arial" pitchFamily="34" charset="0"/>
              <a:cs typeface="Arial" pitchFamily="34" charset="0"/>
            </a:endParaRPr>
          </a:p>
          <a:p>
            <a:endParaRPr lang="en-US" sz="2200" dirty="0" smtClean="0">
              <a:solidFill>
                <a:schemeClr val="bg1"/>
              </a:solidFill>
              <a:latin typeface="Arial" pitchFamily="34" charset="0"/>
              <a:cs typeface="Arial" pitchFamily="34" charset="0"/>
            </a:endParaRPr>
          </a:p>
          <a:p>
            <a:pPr>
              <a:buNone/>
            </a:pPr>
            <a:r>
              <a:rPr lang="en-US" sz="2200" dirty="0" smtClean="0">
                <a:solidFill>
                  <a:schemeClr val="bg1"/>
                </a:solidFill>
                <a:latin typeface="Arial" pitchFamily="34" charset="0"/>
                <a:cs typeface="Arial" pitchFamily="34" charset="0"/>
              </a:rPr>
              <a:t>8. Semen </a:t>
            </a:r>
            <a:r>
              <a:rPr lang="en-US" sz="2200" dirty="0" err="1" smtClean="0">
                <a:solidFill>
                  <a:schemeClr val="bg1"/>
                </a:solidFill>
                <a:latin typeface="Arial" pitchFamily="34" charset="0"/>
                <a:cs typeface="Arial" pitchFamily="34" charset="0"/>
              </a:rPr>
              <a:t>Tahan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Api</a:t>
            </a:r>
            <a:r>
              <a:rPr lang="en-US" sz="2200" dirty="0" smtClean="0">
                <a:solidFill>
                  <a:schemeClr val="bg1"/>
                </a:solidFill>
                <a:latin typeface="Arial" pitchFamily="34" charset="0"/>
                <a:cs typeface="Arial" pitchFamily="34" charset="0"/>
              </a:rPr>
              <a:t> (Refractory Cement)</a:t>
            </a:r>
          </a:p>
          <a:p>
            <a:r>
              <a:rPr lang="en-US" sz="2200" dirty="0" err="1" smtClean="0">
                <a:solidFill>
                  <a:schemeClr val="bg1"/>
                </a:solidFill>
                <a:latin typeface="Arial" pitchFamily="34" charset="0"/>
                <a:cs typeface="Arial" pitchFamily="34" charset="0"/>
              </a:rPr>
              <a:t>Deskripsi</a:t>
            </a:r>
            <a:r>
              <a:rPr lang="en-US" sz="2200" dirty="0" smtClean="0">
                <a:solidFill>
                  <a:schemeClr val="bg1"/>
                </a:solidFill>
                <a:latin typeface="Arial" pitchFamily="34" charset="0"/>
                <a:cs typeface="Arial" pitchFamily="34" charset="0"/>
              </a:rPr>
              <a:t>:</a:t>
            </a:r>
            <a:br>
              <a:rPr lang="en-US" sz="2200" dirty="0" smtClean="0">
                <a:solidFill>
                  <a:schemeClr val="bg1"/>
                </a:solidFill>
                <a:latin typeface="Arial" pitchFamily="34" charset="0"/>
                <a:cs typeface="Arial" pitchFamily="34" charset="0"/>
              </a:rPr>
            </a:br>
            <a:r>
              <a:rPr lang="en-US" sz="2200" dirty="0" smtClean="0">
                <a:solidFill>
                  <a:schemeClr val="bg1"/>
                </a:solidFill>
                <a:latin typeface="Arial" pitchFamily="34" charset="0"/>
                <a:cs typeface="Arial" pitchFamily="34" charset="0"/>
              </a:rPr>
              <a:t>Semen </a:t>
            </a:r>
            <a:r>
              <a:rPr lang="en-US" sz="2200" dirty="0" err="1" smtClean="0">
                <a:solidFill>
                  <a:schemeClr val="bg1"/>
                </a:solidFill>
                <a:latin typeface="Arial" pitchFamily="34" charset="0"/>
                <a:cs typeface="Arial" pitchFamily="34" charset="0"/>
              </a:rPr>
              <a:t>tahan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api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dibuat</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khusus</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untuk</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tahan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terhadap</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suhu</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tinggi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Jenis</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ini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memiliki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ketahanan</a:t>
            </a:r>
            <a:r>
              <a:rPr lang="en-US" sz="2200" dirty="0" smtClean="0">
                <a:solidFill>
                  <a:schemeClr val="bg1"/>
                </a:solidFill>
                <a:latin typeface="Arial" pitchFamily="34" charset="0"/>
                <a:cs typeface="Arial" pitchFamily="34" charset="0"/>
              </a:rPr>
              <a:t> yang </a:t>
            </a:r>
            <a:r>
              <a:rPr lang="en-US" sz="2200" dirty="0" err="1" smtClean="0">
                <a:solidFill>
                  <a:schemeClr val="bg1"/>
                </a:solidFill>
                <a:latin typeface="Arial" pitchFamily="34" charset="0"/>
                <a:cs typeface="Arial" pitchFamily="34" charset="0"/>
              </a:rPr>
              <a:t>sangat</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baik</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terhadap</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panas</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api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menjadikannya</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pilihan</a:t>
            </a:r>
            <a:r>
              <a:rPr lang="en-US" sz="2200" dirty="0" smtClean="0">
                <a:solidFill>
                  <a:schemeClr val="bg1"/>
                </a:solidFill>
                <a:latin typeface="Arial" pitchFamily="34" charset="0"/>
                <a:cs typeface="Arial" pitchFamily="34" charset="0"/>
              </a:rPr>
              <a:t> ideal </a:t>
            </a:r>
            <a:r>
              <a:rPr lang="en-US" sz="2200" dirty="0" err="1" smtClean="0">
                <a:solidFill>
                  <a:schemeClr val="bg1"/>
                </a:solidFill>
                <a:latin typeface="Arial" pitchFamily="34" charset="0"/>
                <a:cs typeface="Arial" pitchFamily="34" charset="0"/>
              </a:rPr>
              <a:t>untuk</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aplikasi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industri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tertentu</a:t>
            </a:r>
            <a:r>
              <a:rPr lang="en-US" sz="2200" dirty="0" smtClean="0">
                <a:solidFill>
                  <a:schemeClr val="bg1"/>
                </a:solidFill>
                <a:latin typeface="Arial" pitchFamily="34" charset="0"/>
                <a:cs typeface="Arial" pitchFamily="34" charset="0"/>
              </a:rPr>
              <a:t>.</a:t>
            </a:r>
          </a:p>
          <a:p>
            <a:r>
              <a:rPr lang="en-US" sz="2200" dirty="0" err="1" smtClean="0">
                <a:solidFill>
                  <a:schemeClr val="bg1"/>
                </a:solidFill>
                <a:latin typeface="Arial" pitchFamily="34" charset="0"/>
                <a:cs typeface="Arial" pitchFamily="34" charset="0"/>
              </a:rPr>
              <a:t>Penggunaan</a:t>
            </a:r>
            <a:r>
              <a:rPr lang="en-US" sz="2200" dirty="0" smtClean="0">
                <a:solidFill>
                  <a:schemeClr val="bg1"/>
                </a:solidFill>
                <a:latin typeface="Arial" pitchFamily="34" charset="0"/>
                <a:cs typeface="Arial" pitchFamily="34" charset="0"/>
              </a:rPr>
              <a:t>:</a:t>
            </a:r>
          </a:p>
          <a:p>
            <a:r>
              <a:rPr lang="en-US" sz="2200" dirty="0" smtClean="0">
                <a:solidFill>
                  <a:schemeClr val="bg1"/>
                </a:solidFill>
                <a:latin typeface="Arial" pitchFamily="34" charset="0"/>
                <a:cs typeface="Arial" pitchFamily="34" charset="0"/>
              </a:rPr>
              <a:t>Pembangunan </a:t>
            </a:r>
            <a:r>
              <a:rPr lang="en-US" sz="2200" dirty="0" err="1" smtClean="0">
                <a:solidFill>
                  <a:schemeClr val="bg1"/>
                </a:solidFill>
                <a:latin typeface="Arial" pitchFamily="34" charset="0"/>
                <a:cs typeface="Arial" pitchFamily="34" charset="0"/>
              </a:rPr>
              <a:t>cerobong</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asap</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tungku</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dapur</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industri</a:t>
            </a:r>
            <a:endParaRPr lang="en-US" sz="2200" dirty="0" smtClean="0">
              <a:solidFill>
                <a:schemeClr val="bg1"/>
              </a:solidFill>
              <a:latin typeface="Arial" pitchFamily="34" charset="0"/>
              <a:cs typeface="Arial" pitchFamily="34" charset="0"/>
            </a:endParaRPr>
          </a:p>
          <a:p>
            <a:r>
              <a:rPr lang="en-US" sz="2200" dirty="0" err="1" smtClean="0">
                <a:solidFill>
                  <a:schemeClr val="bg1"/>
                </a:solidFill>
                <a:latin typeface="Arial" pitchFamily="34" charset="0"/>
                <a:cs typeface="Arial" pitchFamily="34" charset="0"/>
              </a:rPr>
              <a:t>Pekerjaan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konstruksi</a:t>
            </a:r>
            <a:r>
              <a:rPr lang="en-US" sz="2200" dirty="0" smtClean="0">
                <a:solidFill>
                  <a:schemeClr val="bg1"/>
                </a:solidFill>
                <a:latin typeface="Arial" pitchFamily="34" charset="0"/>
                <a:cs typeface="Arial" pitchFamily="34" charset="0"/>
              </a:rPr>
              <a:t> yang </a:t>
            </a:r>
            <a:r>
              <a:rPr lang="en-US" sz="2200" dirty="0" err="1" smtClean="0">
                <a:solidFill>
                  <a:schemeClr val="bg1"/>
                </a:solidFill>
                <a:latin typeface="Arial" pitchFamily="34" charset="0"/>
                <a:cs typeface="Arial" pitchFamily="34" charset="0"/>
              </a:rPr>
              <a:t>melibatkan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suhu</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ekstrem</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seperti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pada</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industri</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peleburan</a:t>
            </a:r>
            <a:r>
              <a:rPr lang="en-US" sz="2200" dirty="0" smtClean="0">
                <a:solidFill>
                  <a:schemeClr val="bg1"/>
                </a:solidFill>
                <a:latin typeface="Arial" pitchFamily="34" charset="0"/>
                <a:cs typeface="Arial" pitchFamily="34" charset="0"/>
              </a:rPr>
              <a:t> </a:t>
            </a:r>
            <a:r>
              <a:rPr lang="en-US" sz="2200" dirty="0" err="1" smtClean="0">
                <a:solidFill>
                  <a:schemeClr val="bg1"/>
                </a:solidFill>
                <a:latin typeface="Arial" pitchFamily="34" charset="0"/>
                <a:cs typeface="Arial" pitchFamily="34" charset="0"/>
              </a:rPr>
              <a:t>logam</a:t>
            </a:r>
            <a:endParaRPr lang="en-US" sz="2200" dirty="0" smtClean="0">
              <a:solidFill>
                <a:schemeClr val="bg1"/>
              </a:solidFill>
              <a:latin typeface="Arial" pitchFamily="34" charset="0"/>
              <a:cs typeface="Arial" pitchFamily="34" charset="0"/>
            </a:endParaRPr>
          </a:p>
          <a:p>
            <a:pPr>
              <a:buNone/>
            </a:pP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8873" y="581891"/>
            <a:ext cx="10848109" cy="5832764"/>
          </a:xfrm>
        </p:spPr>
        <p:txBody>
          <a:bodyPr>
            <a:normAutofit fontScale="92500" lnSpcReduction="20000"/>
          </a:bodyPr>
          <a:lstStyle/>
          <a:p>
            <a:pPr>
              <a:buNone/>
            </a:pPr>
            <a:endParaRPr lang="en-US" b="1" dirty="0" smtClean="0">
              <a:solidFill>
                <a:schemeClr val="bg1"/>
              </a:solidFill>
              <a:latin typeface="Arial" pitchFamily="34" charset="0"/>
              <a:cs typeface="Arial" pitchFamily="34" charset="0"/>
            </a:endParaRPr>
          </a:p>
          <a:p>
            <a:pPr>
              <a:buNone/>
            </a:pPr>
            <a:endParaRPr lang="en-US" b="1" dirty="0" smtClean="0">
              <a:solidFill>
                <a:schemeClr val="bg1"/>
              </a:solidFill>
              <a:latin typeface="Arial" pitchFamily="34" charset="0"/>
              <a:cs typeface="Arial" pitchFamily="34" charset="0"/>
            </a:endParaRPr>
          </a:p>
          <a:p>
            <a:pPr>
              <a:buNone/>
            </a:pPr>
            <a:r>
              <a:rPr lang="en-US" b="1" dirty="0" smtClean="0">
                <a:solidFill>
                  <a:schemeClr val="bg1"/>
                </a:solidFill>
                <a:latin typeface="Arial" pitchFamily="34" charset="0"/>
                <a:cs typeface="Arial" pitchFamily="34" charset="0"/>
              </a:rPr>
              <a:t>9. Semen </a:t>
            </a:r>
            <a:r>
              <a:rPr lang="en-US" b="1" dirty="0" err="1" smtClean="0">
                <a:solidFill>
                  <a:schemeClr val="bg1"/>
                </a:solidFill>
                <a:latin typeface="Arial" pitchFamily="34" charset="0"/>
                <a:cs typeface="Arial" pitchFamily="34" charset="0"/>
              </a:rPr>
              <a:t>Ringan</a:t>
            </a:r>
            <a:r>
              <a:rPr lang="en-US" b="1" dirty="0" smtClean="0">
                <a:solidFill>
                  <a:schemeClr val="bg1"/>
                </a:solidFill>
                <a:latin typeface="Arial" pitchFamily="34" charset="0"/>
                <a:cs typeface="Arial" pitchFamily="34" charset="0"/>
              </a:rPr>
              <a:t> (Lightweight Cement)</a:t>
            </a:r>
            <a:endParaRPr lang="en-US" dirty="0" smtClean="0">
              <a:solidFill>
                <a:schemeClr val="bg1"/>
              </a:solidFill>
              <a:latin typeface="Arial" pitchFamily="34" charset="0"/>
              <a:cs typeface="Arial" pitchFamily="34" charset="0"/>
            </a:endParaRPr>
          </a:p>
          <a:p>
            <a:r>
              <a:rPr lang="en-US" b="1" dirty="0" err="1" smtClean="0">
                <a:solidFill>
                  <a:schemeClr val="bg1"/>
                </a:solidFill>
                <a:latin typeface="Arial" pitchFamily="34" charset="0"/>
                <a:cs typeface="Arial" pitchFamily="34" charset="0"/>
              </a:rPr>
              <a:t>Deskripsi</a:t>
            </a:r>
            <a:r>
              <a:rPr lang="en-US" b="1" dirty="0" smtClean="0">
                <a:solidFill>
                  <a:schemeClr val="bg1"/>
                </a:solidFill>
                <a:latin typeface="Arial" pitchFamily="34" charset="0"/>
                <a:cs typeface="Arial" pitchFamily="34" charset="0"/>
              </a:rPr>
              <a:t>:</a:t>
            </a:r>
            <a:r>
              <a:rPr lang="en-US" dirty="0" smtClean="0">
                <a:solidFill>
                  <a:schemeClr val="bg1"/>
                </a:solidFill>
                <a:latin typeface="Arial" pitchFamily="34" charset="0"/>
                <a:cs typeface="Arial" pitchFamily="34" charset="0"/>
              </a:rPr>
              <a:t/>
            </a:r>
            <a:br>
              <a:rPr lang="en-US" dirty="0" smtClean="0">
                <a:solidFill>
                  <a:schemeClr val="bg1"/>
                </a:solidFill>
                <a:latin typeface="Arial" pitchFamily="34" charset="0"/>
                <a:cs typeface="Arial" pitchFamily="34" charset="0"/>
              </a:rPr>
            </a:br>
            <a:r>
              <a:rPr lang="en-US" dirty="0" smtClean="0">
                <a:solidFill>
                  <a:schemeClr val="bg1"/>
                </a:solidFill>
                <a:latin typeface="Arial" pitchFamily="34" charset="0"/>
                <a:cs typeface="Arial" pitchFamily="34" charset="0"/>
              </a:rPr>
              <a:t>Semen </a:t>
            </a:r>
            <a:r>
              <a:rPr lang="en-US" dirty="0" err="1" smtClean="0">
                <a:solidFill>
                  <a:schemeClr val="bg1"/>
                </a:solidFill>
                <a:latin typeface="Arial" pitchFamily="34" charset="0"/>
                <a:cs typeface="Arial" pitchFamily="34" charset="0"/>
              </a:rPr>
              <a:t>ringan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mengandung</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bahan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tambahan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seperti</a:t>
            </a:r>
            <a:r>
              <a:rPr lang="en-US" dirty="0" smtClean="0">
                <a:solidFill>
                  <a:schemeClr val="bg1"/>
                </a:solidFill>
                <a:latin typeface="Arial" pitchFamily="34" charset="0"/>
                <a:cs typeface="Arial" pitchFamily="34" charset="0"/>
              </a:rPr>
              <a:t> polystyrene </a:t>
            </a:r>
            <a:r>
              <a:rPr lang="en-US" dirty="0" err="1" smtClean="0">
                <a:solidFill>
                  <a:schemeClr val="bg1"/>
                </a:solidFill>
                <a:latin typeface="Arial" pitchFamily="34" charset="0"/>
                <a:cs typeface="Arial" pitchFamily="34" charset="0"/>
              </a:rPr>
              <a:t>atau</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perlit</a:t>
            </a:r>
            <a:r>
              <a:rPr lang="en-US" dirty="0" smtClean="0">
                <a:solidFill>
                  <a:schemeClr val="bg1"/>
                </a:solidFill>
                <a:latin typeface="Arial" pitchFamily="34" charset="0"/>
                <a:cs typeface="Arial" pitchFamily="34" charset="0"/>
              </a:rPr>
              <a:t> yang </a:t>
            </a:r>
            <a:r>
              <a:rPr lang="en-US" dirty="0" err="1" smtClean="0">
                <a:solidFill>
                  <a:schemeClr val="bg1"/>
                </a:solidFill>
                <a:latin typeface="Arial" pitchFamily="34" charset="0"/>
                <a:cs typeface="Arial" pitchFamily="34" charset="0"/>
              </a:rPr>
              <a:t>membuatnya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lebih</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ringan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daripada</a:t>
            </a:r>
            <a:r>
              <a:rPr lang="en-US" dirty="0" smtClean="0">
                <a:solidFill>
                  <a:schemeClr val="bg1"/>
                </a:solidFill>
                <a:latin typeface="Arial" pitchFamily="34" charset="0"/>
                <a:cs typeface="Arial" pitchFamily="34" charset="0"/>
              </a:rPr>
              <a:t> semen </a:t>
            </a:r>
            <a:r>
              <a:rPr lang="en-US" dirty="0" err="1" smtClean="0">
                <a:solidFill>
                  <a:schemeClr val="bg1"/>
                </a:solidFill>
                <a:latin typeface="Arial" pitchFamily="34" charset="0"/>
                <a:cs typeface="Arial" pitchFamily="34" charset="0"/>
              </a:rPr>
              <a:t>biasa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Ini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memberikan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keuntungan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dalam</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hal</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pengurangan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beban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pada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struktur</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bangunan</a:t>
            </a:r>
            <a:r>
              <a:rPr lang="en-US" dirty="0" smtClean="0">
                <a:solidFill>
                  <a:schemeClr val="bg1"/>
                </a:solidFill>
                <a:latin typeface="Arial" pitchFamily="34" charset="0"/>
                <a:cs typeface="Arial" pitchFamily="34" charset="0"/>
              </a:rPr>
              <a:t>.</a:t>
            </a:r>
          </a:p>
          <a:p>
            <a:r>
              <a:rPr lang="en-US" b="1" dirty="0" err="1" smtClean="0">
                <a:solidFill>
                  <a:schemeClr val="bg1"/>
                </a:solidFill>
                <a:latin typeface="Arial" pitchFamily="34" charset="0"/>
                <a:cs typeface="Arial" pitchFamily="34" charset="0"/>
              </a:rPr>
              <a:t>Penggunaan</a:t>
            </a:r>
            <a:r>
              <a:rPr lang="en-US" b="1" dirty="0" smtClean="0">
                <a:solidFill>
                  <a:schemeClr val="bg1"/>
                </a:solidFill>
                <a:latin typeface="Arial" pitchFamily="34" charset="0"/>
                <a:cs typeface="Arial" pitchFamily="34" charset="0"/>
              </a:rPr>
              <a:t>:</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Konstruksi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bangunan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bertingkat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tinggi</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Pemakaian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untuk</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plafon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dinding</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ringan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isolasi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termal</a:t>
            </a:r>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a:p>
            <a:pPr marL="0" indent="0">
              <a:lnSpc>
                <a:spcPct val="110000"/>
              </a:lnSpc>
              <a:buNone/>
            </a:pPr>
            <a:r>
              <a:rPr lang="en-US" dirty="0" err="1" smtClean="0">
                <a:solidFill>
                  <a:schemeClr val="bg1"/>
                </a:solidFill>
                <a:latin typeface="Arial" pitchFamily="34" charset="0"/>
                <a:cs typeface="Arial" pitchFamily="34" charset="0"/>
              </a:rPr>
              <a:t>Mengenal</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berbagai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jenis</a:t>
            </a:r>
            <a:r>
              <a:rPr lang="en-US" dirty="0" smtClean="0">
                <a:solidFill>
                  <a:schemeClr val="bg1"/>
                </a:solidFill>
                <a:latin typeface="Arial" pitchFamily="34" charset="0"/>
                <a:cs typeface="Arial" pitchFamily="34" charset="0"/>
              </a:rPr>
              <a:t> semen yang </a:t>
            </a:r>
            <a:r>
              <a:rPr lang="en-US" dirty="0" err="1" smtClean="0">
                <a:solidFill>
                  <a:schemeClr val="bg1"/>
                </a:solidFill>
                <a:latin typeface="Arial" pitchFamily="34" charset="0"/>
                <a:cs typeface="Arial" pitchFamily="34" charset="0"/>
              </a:rPr>
              <a:t>sering</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digunakan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sangat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penting</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dalam</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pemilihan</a:t>
            </a:r>
            <a:r>
              <a:rPr lang="en-US" dirty="0" smtClean="0">
                <a:solidFill>
                  <a:schemeClr val="bg1"/>
                </a:solidFill>
                <a:latin typeface="Arial" pitchFamily="34" charset="0"/>
                <a:cs typeface="Arial" pitchFamily="34" charset="0"/>
              </a:rPr>
              <a:t> material </a:t>
            </a:r>
            <a:r>
              <a:rPr lang="en-US" dirty="0" err="1" smtClean="0">
                <a:solidFill>
                  <a:schemeClr val="bg1"/>
                </a:solidFill>
                <a:latin typeface="Arial" pitchFamily="34" charset="0"/>
                <a:cs typeface="Arial" pitchFamily="34" charset="0"/>
              </a:rPr>
              <a:t>untuk</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proyek</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konstruksi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terutama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untuk</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memastikan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bahwa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bahan</a:t>
            </a:r>
            <a:r>
              <a:rPr lang="en-US" dirty="0" smtClean="0">
                <a:solidFill>
                  <a:schemeClr val="bg1"/>
                </a:solidFill>
                <a:latin typeface="Arial" pitchFamily="34" charset="0"/>
                <a:cs typeface="Arial" pitchFamily="34" charset="0"/>
              </a:rPr>
              <a:t> yang </a:t>
            </a:r>
            <a:r>
              <a:rPr lang="en-US" dirty="0" err="1" smtClean="0">
                <a:solidFill>
                  <a:schemeClr val="bg1"/>
                </a:solidFill>
                <a:latin typeface="Arial" pitchFamily="34" charset="0"/>
                <a:cs typeface="Arial" pitchFamily="34" charset="0"/>
              </a:rPr>
              <a:t>dipilih</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sesuai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dengan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kondisi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kebutuhan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spesifik</a:t>
            </a:r>
            <a:r>
              <a:rPr lang="en-US" dirty="0" smtClean="0">
                <a:solidFill>
                  <a:schemeClr val="bg1"/>
                </a:solidFill>
                <a:latin typeface="Arial" pitchFamily="34" charset="0"/>
                <a:cs typeface="Arial" pitchFamily="34" charset="0"/>
              </a:rPr>
              <a:t>. </a:t>
            </a:r>
          </a:p>
          <a:p>
            <a:pPr marL="0" indent="0">
              <a:lnSpc>
                <a:spcPct val="110000"/>
              </a:lnSpc>
              <a:buNone/>
            </a:pPr>
            <a:r>
              <a:rPr lang="en-US" dirty="0" err="1" smtClean="0">
                <a:solidFill>
                  <a:schemeClr val="bg1"/>
                </a:solidFill>
                <a:latin typeface="Arial" pitchFamily="34" charset="0"/>
                <a:cs typeface="Arial" pitchFamily="34" charset="0"/>
              </a:rPr>
              <a:t>Dengan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memahami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karakteristik</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aplikasi</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masing-masing</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jenis</a:t>
            </a:r>
            <a:r>
              <a:rPr lang="en-US" dirty="0" smtClean="0">
                <a:solidFill>
                  <a:schemeClr val="bg1"/>
                </a:solidFill>
                <a:latin typeface="Arial" pitchFamily="34" charset="0"/>
                <a:cs typeface="Arial" pitchFamily="34" charset="0"/>
              </a:rPr>
              <a:t> semen, </a:t>
            </a:r>
            <a:r>
              <a:rPr lang="en-US" dirty="0" err="1" smtClean="0">
                <a:solidFill>
                  <a:schemeClr val="bg1"/>
                </a:solidFill>
                <a:latin typeface="Arial" pitchFamily="34" charset="0"/>
                <a:cs typeface="Arial" pitchFamily="34" charset="0"/>
              </a:rPr>
              <a:t>dapat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membuat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keputusan</a:t>
            </a:r>
            <a:r>
              <a:rPr lang="en-US" dirty="0" smtClean="0">
                <a:solidFill>
                  <a:schemeClr val="bg1"/>
                </a:solidFill>
                <a:latin typeface="Arial" pitchFamily="34" charset="0"/>
                <a:cs typeface="Arial" pitchFamily="34" charset="0"/>
              </a:rPr>
              <a:t> yang </a:t>
            </a:r>
            <a:r>
              <a:rPr lang="en-US" dirty="0" err="1" smtClean="0">
                <a:solidFill>
                  <a:schemeClr val="bg1"/>
                </a:solidFill>
                <a:latin typeface="Arial" pitchFamily="34" charset="0"/>
                <a:cs typeface="Arial" pitchFamily="34" charset="0"/>
              </a:rPr>
              <a:t>lebih</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tepat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dalam</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merencanakan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dan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membangun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struktur</a:t>
            </a:r>
            <a:r>
              <a:rPr lang="en-US" dirty="0" smtClean="0">
                <a:solidFill>
                  <a:schemeClr val="bg1"/>
                </a:solidFill>
                <a:latin typeface="Arial" pitchFamily="34" charset="0"/>
                <a:cs typeface="Arial" pitchFamily="34" charset="0"/>
              </a:rPr>
              <a:t> yang </a:t>
            </a:r>
            <a:r>
              <a:rPr lang="en-US" dirty="0" err="1" smtClean="0">
                <a:solidFill>
                  <a:schemeClr val="bg1"/>
                </a:solidFill>
                <a:latin typeface="Arial" pitchFamily="34" charset="0"/>
                <a:cs typeface="Arial" pitchFamily="34" charset="0"/>
              </a:rPr>
              <a:t>kuat</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tahan</a:t>
            </a:r>
            <a:r>
              <a:rPr lang="en-US" dirty="0" smtClean="0">
                <a:solidFill>
                  <a:schemeClr val="bg1"/>
                </a:solidFill>
                <a:latin typeface="Arial" pitchFamily="34" charset="0"/>
                <a:cs typeface="Arial" pitchFamily="34" charset="0"/>
              </a:rPr>
              <a:t> lama, </a:t>
            </a:r>
            <a:r>
              <a:rPr lang="en-US" dirty="0" err="1" smtClean="0">
                <a:solidFill>
                  <a:schemeClr val="bg1"/>
                </a:solidFill>
                <a:latin typeface="Arial" pitchFamily="34" charset="0"/>
                <a:cs typeface="Arial" pitchFamily="34" charset="0"/>
              </a:rPr>
              <a:t>dan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aman</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Anda</a:t>
            </a:r>
            <a:r>
              <a:rPr lang="en-US" dirty="0" smtClean="0">
                <a:solidFill>
                  <a:schemeClr val="bg1"/>
                </a:solidFill>
                <a:latin typeface="Arial" pitchFamily="34" charset="0"/>
                <a:cs typeface="Arial" pitchFamily="34" charset="0"/>
              </a:rPr>
              <a:t>.</a:t>
            </a:r>
          </a:p>
          <a:p>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687968-4646-431F-A91F-034EEEA02F40}"/>
              </a:ext>
            </a:extLst>
          </p:cNvPr>
          <p:cNvSpPr>
            <a:spLocks noGrp="1"/>
          </p:cNvSpPr>
          <p:nvPr>
            <p:ph type="title"/>
          </p:nvPr>
        </p:nvSpPr>
        <p:spPr>
          <a:xfrm>
            <a:off x="684211" y="1524000"/>
            <a:ext cx="10454843" cy="4470399"/>
          </a:xfrm>
        </p:spPr>
        <p:txBody>
          <a:bodyPr>
            <a:normAutofit fontScale="90000"/>
          </a:bodyPr>
          <a:lstStyle/>
          <a:p>
            <a:r>
              <a:rPr lang="id-ID" sz="2400" dirty="0">
                <a:solidFill>
                  <a:schemeClr val="bg1"/>
                </a:solidFill>
              </a:rPr>
              <a:t>Tidak kalah penting dengan semen, kapur merupakan salah satu bahan dalam konstruksi bangunan. Bahan yang satu ini sudah ada sejak zaman kuno. Kegunaannya ialah untuk memplester bangunan, pembuatan tembok, pilar, dan lain sebagainya.</a:t>
            </a:r>
            <a:br>
              <a:rPr lang="id-ID" sz="2400" dirty="0">
                <a:solidFill>
                  <a:schemeClr val="bg1"/>
                </a:solidFill>
              </a:rPr>
            </a:br>
            <a:r>
              <a:rPr lang="id-ID" sz="2400" dirty="0">
                <a:solidFill>
                  <a:schemeClr val="bg1"/>
                </a:solidFill>
              </a:rPr>
              <a:t/>
            </a:r>
            <a:br>
              <a:rPr lang="id-ID" sz="2400" dirty="0">
                <a:solidFill>
                  <a:schemeClr val="bg1"/>
                </a:solidFill>
              </a:rPr>
            </a:br>
            <a:r>
              <a:rPr lang="id-ID" sz="2400" dirty="0">
                <a:solidFill>
                  <a:schemeClr val="bg1"/>
                </a:solidFill>
              </a:rPr>
              <a:t>Fungsi utama dari kapur meliputi:</a:t>
            </a:r>
            <a:br>
              <a:rPr lang="id-ID" sz="2400" dirty="0">
                <a:solidFill>
                  <a:schemeClr val="bg1"/>
                </a:solidFill>
              </a:rPr>
            </a:br>
            <a:r>
              <a:rPr lang="id-ID" sz="2400" dirty="0">
                <a:solidFill>
                  <a:schemeClr val="bg1"/>
                </a:solidFill>
              </a:rPr>
              <a:t/>
            </a:r>
            <a:br>
              <a:rPr lang="id-ID" sz="2400" dirty="0">
                <a:solidFill>
                  <a:schemeClr val="bg1"/>
                </a:solidFill>
              </a:rPr>
            </a:br>
            <a:r>
              <a:rPr lang="id-ID" sz="2400" dirty="0">
                <a:solidFill>
                  <a:schemeClr val="bg1"/>
                </a:solidFill>
              </a:rPr>
              <a:t>Pengikat mortel</a:t>
            </a:r>
            <a:br>
              <a:rPr lang="id-ID" sz="2400" dirty="0">
                <a:solidFill>
                  <a:schemeClr val="bg1"/>
                </a:solidFill>
              </a:rPr>
            </a:br>
            <a:r>
              <a:rPr lang="id-ID" sz="2400" dirty="0">
                <a:solidFill>
                  <a:schemeClr val="bg1"/>
                </a:solidFill>
              </a:rPr>
              <a:t>Pengikat pada beton cor. Bisa dicampur dengan semen portland untuk hasil konstruksi lebih baik.</a:t>
            </a:r>
            <a:br>
              <a:rPr lang="id-ID" sz="2400" dirty="0">
                <a:solidFill>
                  <a:schemeClr val="bg1"/>
                </a:solidFill>
              </a:rPr>
            </a:br>
            <a:r>
              <a:rPr lang="id-ID" sz="2400" dirty="0">
                <a:solidFill>
                  <a:schemeClr val="bg1"/>
                </a:solidFill>
              </a:rPr>
              <a:t>Sebagai bahan pemutih</a:t>
            </a:r>
          </a:p>
        </p:txBody>
      </p:sp>
      <p:sp>
        <p:nvSpPr>
          <p:cNvPr id="3" name="Content Placeholder 2">
            <a:extLst>
              <a:ext uri="{FF2B5EF4-FFF2-40B4-BE49-F238E27FC236}">
                <a16:creationId xmlns:a16="http://schemas.microsoft.com/office/drawing/2014/main" xmlns="" id="{C280B164-0AA0-4860-8E07-06C3E12C5560}"/>
              </a:ext>
            </a:extLst>
          </p:cNvPr>
          <p:cNvSpPr>
            <a:spLocks noGrp="1"/>
          </p:cNvSpPr>
          <p:nvPr>
            <p:ph idx="1"/>
          </p:nvPr>
        </p:nvSpPr>
        <p:spPr>
          <a:xfrm>
            <a:off x="684212" y="685800"/>
            <a:ext cx="8534400" cy="699655"/>
          </a:xfrm>
        </p:spPr>
        <p:txBody>
          <a:bodyPr>
            <a:noAutofit/>
          </a:bodyPr>
          <a:lstStyle/>
          <a:p>
            <a:r>
              <a:rPr lang="id-ID" sz="4800" dirty="0" smtClean="0">
                <a:latin typeface="Arial Black" pitchFamily="34" charset="0"/>
              </a:rPr>
              <a:t>II. KAPUR</a:t>
            </a:r>
            <a:endParaRPr lang="id-ID" sz="4800" dirty="0">
              <a:latin typeface="Arial Black" pitchFamily="34" charset="0"/>
            </a:endParaRPr>
          </a:p>
        </p:txBody>
      </p:sp>
    </p:spTree>
    <p:extLst>
      <p:ext uri="{BB962C8B-B14F-4D97-AF65-F5344CB8AC3E}">
        <p14:creationId xmlns:p14="http://schemas.microsoft.com/office/powerpoint/2010/main" val="92880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699E86-26E1-470B-BBB9-222FC5D9872A}"/>
              </a:ext>
            </a:extLst>
          </p:cNvPr>
          <p:cNvSpPr>
            <a:spLocks noGrp="1"/>
          </p:cNvSpPr>
          <p:nvPr>
            <p:ph type="title"/>
          </p:nvPr>
        </p:nvSpPr>
        <p:spPr>
          <a:xfrm>
            <a:off x="304800" y="1468582"/>
            <a:ext cx="11596255" cy="4525818"/>
          </a:xfrm>
        </p:spPr>
        <p:txBody>
          <a:bodyPr>
            <a:noAutofit/>
          </a:bodyPr>
          <a:lstStyle/>
          <a:p>
            <a:r>
              <a:rPr lang="en-US" sz="2400" b="1" dirty="0" smtClean="0">
                <a:solidFill>
                  <a:schemeClr val="bg1"/>
                </a:solidFill>
                <a:latin typeface="Arial" pitchFamily="34" charset="0"/>
                <a:cs typeface="Arial" pitchFamily="34" charset="0"/>
              </a:rPr>
              <a:t/>
            </a:r>
            <a:br>
              <a:rPr lang="en-US" sz="2400" b="1" dirty="0" smtClean="0">
                <a:solidFill>
                  <a:schemeClr val="bg1"/>
                </a:solidFill>
                <a:latin typeface="Arial" pitchFamily="34" charset="0"/>
                <a:cs typeface="Arial" pitchFamily="34" charset="0"/>
              </a:rPr>
            </a:br>
            <a:r>
              <a:rPr lang="en-US" sz="2400" b="1" dirty="0" smtClean="0">
                <a:solidFill>
                  <a:schemeClr val="bg1"/>
                </a:solidFill>
                <a:latin typeface="Arial" pitchFamily="34" charset="0"/>
                <a:cs typeface="Arial" pitchFamily="34" charset="0"/>
              </a:rPr>
              <a:t/>
            </a:r>
            <a:br>
              <a:rPr lang="en-US" sz="2400" b="1" dirty="0" smtClean="0">
                <a:solidFill>
                  <a:schemeClr val="bg1"/>
                </a:solidFill>
                <a:latin typeface="Arial" pitchFamily="34" charset="0"/>
                <a:cs typeface="Arial" pitchFamily="34" charset="0"/>
              </a:rPr>
            </a:br>
            <a:r>
              <a:rPr lang="en-US" sz="2400" b="1" dirty="0" smtClean="0">
                <a:solidFill>
                  <a:schemeClr val="bg1"/>
                </a:solidFill>
                <a:latin typeface="Arial" pitchFamily="34" charset="0"/>
                <a:cs typeface="Arial" pitchFamily="34" charset="0"/>
              </a:rPr>
              <a:t/>
            </a:r>
            <a:br>
              <a:rPr lang="en-US" sz="2400" b="1" dirty="0" smtClean="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PASIR</a:t>
            </a:r>
            <a:br>
              <a:rPr lang="en-US" sz="2000" b="1" dirty="0" smtClean="0">
                <a:solidFill>
                  <a:schemeClr val="bg1"/>
                </a:solidFill>
                <a:latin typeface="Arial" pitchFamily="34" charset="0"/>
                <a:cs typeface="Arial" pitchFamily="34" charset="0"/>
              </a:rPr>
            </a:br>
            <a:r>
              <a:rPr lang="id-ID" sz="2000" b="1" dirty="0" smtClean="0">
                <a:solidFill>
                  <a:schemeClr val="bg1"/>
                </a:solidFill>
                <a:latin typeface="Arial" pitchFamily="34" charset="0"/>
                <a:cs typeface="Arial" pitchFamily="34" charset="0"/>
              </a:rPr>
              <a:t>Ukuran </a:t>
            </a:r>
            <a:r>
              <a:rPr lang="id-ID" sz="2000" b="1" dirty="0">
                <a:solidFill>
                  <a:schemeClr val="bg1"/>
                </a:solidFill>
                <a:latin typeface="Arial" pitchFamily="34" charset="0"/>
                <a:cs typeface="Arial" pitchFamily="34" charset="0"/>
              </a:rPr>
              <a:t>pasir standar yang baik digunakan dalam konstruksi ialah 0,0625 hingga 2 mm. Pasir sendiri merupakan bahan yang berasal dari alam dengan materi pembentuk berupa silikon dioksida</a:t>
            </a:r>
            <a:r>
              <a:rPr lang="id-ID" sz="2000" b="1" dirty="0" smtClean="0">
                <a:solidFill>
                  <a:schemeClr val="bg1"/>
                </a:solidFill>
                <a:latin typeface="Arial" pitchFamily="34" charset="0"/>
                <a:cs typeface="Arial" pitchFamily="34" charset="0"/>
              </a:rPr>
              <a:t>.</a:t>
            </a:r>
            <a:r>
              <a:rPr lang="en-US" sz="2000" b="1" dirty="0" smtClean="0">
                <a:solidFill>
                  <a:schemeClr val="bg1"/>
                </a:solidFill>
                <a:latin typeface="Arial" pitchFamily="34" charset="0"/>
                <a:cs typeface="Arial" pitchFamily="34" charset="0"/>
              </a:rPr>
              <a:t>  </a:t>
            </a:r>
            <a:r>
              <a:rPr lang="id-ID" sz="2000" b="1" dirty="0" smtClean="0">
                <a:solidFill>
                  <a:schemeClr val="bg1"/>
                </a:solidFill>
                <a:latin typeface="Arial" pitchFamily="34" charset="0"/>
                <a:cs typeface="Arial" pitchFamily="34" charset="0"/>
              </a:rPr>
              <a:t>Secara </a:t>
            </a:r>
            <a:r>
              <a:rPr lang="id-ID" sz="2000" b="1" dirty="0">
                <a:solidFill>
                  <a:schemeClr val="bg1"/>
                </a:solidFill>
                <a:latin typeface="Arial" pitchFamily="34" charset="0"/>
                <a:cs typeface="Arial" pitchFamily="34" charset="0"/>
              </a:rPr>
              <a:t>umum, jenisnya bisa dibedakan menjadi:</a:t>
            </a:r>
            <a:br>
              <a:rPr lang="id-ID" sz="2000" b="1" dirty="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1. </a:t>
            </a:r>
            <a:r>
              <a:rPr lang="id-ID" sz="2000" b="1" dirty="0" smtClean="0">
                <a:solidFill>
                  <a:schemeClr val="bg1"/>
                </a:solidFill>
                <a:latin typeface="Arial" pitchFamily="34" charset="0"/>
                <a:cs typeface="Arial" pitchFamily="34" charset="0"/>
              </a:rPr>
              <a:t>Pasir </a:t>
            </a:r>
            <a:r>
              <a:rPr lang="id-ID" sz="2000" b="1" dirty="0">
                <a:solidFill>
                  <a:schemeClr val="bg1"/>
                </a:solidFill>
                <a:latin typeface="Arial" pitchFamily="34" charset="0"/>
                <a:cs typeface="Arial" pitchFamily="34" charset="0"/>
              </a:rPr>
              <a:t>urug</a:t>
            </a:r>
            <a:br>
              <a:rPr lang="id-ID" sz="2000" b="1" dirty="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2. </a:t>
            </a:r>
            <a:r>
              <a:rPr lang="id-ID" sz="2000" b="1" dirty="0" smtClean="0">
                <a:solidFill>
                  <a:schemeClr val="bg1"/>
                </a:solidFill>
                <a:latin typeface="Arial" pitchFamily="34" charset="0"/>
                <a:cs typeface="Arial" pitchFamily="34" charset="0"/>
              </a:rPr>
              <a:t>Pasri </a:t>
            </a:r>
            <a:r>
              <a:rPr lang="id-ID" sz="2000" b="1" dirty="0">
                <a:solidFill>
                  <a:schemeClr val="bg1"/>
                </a:solidFill>
                <a:latin typeface="Arial" pitchFamily="34" charset="0"/>
                <a:cs typeface="Arial" pitchFamily="34" charset="0"/>
              </a:rPr>
              <a:t>pasang</a:t>
            </a:r>
            <a:br>
              <a:rPr lang="id-ID" sz="2000" b="1" dirty="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3. </a:t>
            </a:r>
            <a:r>
              <a:rPr lang="id-ID" sz="2000" b="1" dirty="0" smtClean="0">
                <a:solidFill>
                  <a:schemeClr val="bg1"/>
                </a:solidFill>
                <a:latin typeface="Arial" pitchFamily="34" charset="0"/>
                <a:cs typeface="Arial" pitchFamily="34" charset="0"/>
              </a:rPr>
              <a:t>Pasir </a:t>
            </a:r>
            <a:r>
              <a:rPr lang="id-ID" sz="2000" b="1" dirty="0">
                <a:solidFill>
                  <a:schemeClr val="bg1"/>
                </a:solidFill>
                <a:latin typeface="Arial" pitchFamily="34" charset="0"/>
                <a:cs typeface="Arial" pitchFamily="34" charset="0"/>
              </a:rPr>
              <a:t>putih bangka</a:t>
            </a:r>
            <a:br>
              <a:rPr lang="id-ID" sz="2000" b="1" dirty="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4. </a:t>
            </a:r>
            <a:r>
              <a:rPr lang="id-ID" sz="2000" b="1" dirty="0" smtClean="0">
                <a:solidFill>
                  <a:schemeClr val="bg1"/>
                </a:solidFill>
                <a:latin typeface="Arial" pitchFamily="34" charset="0"/>
                <a:cs typeface="Arial" pitchFamily="34" charset="0"/>
              </a:rPr>
              <a:t>Pasir </a:t>
            </a:r>
            <a:r>
              <a:rPr lang="id-ID" sz="2000" b="1" dirty="0">
                <a:solidFill>
                  <a:schemeClr val="bg1"/>
                </a:solidFill>
                <a:latin typeface="Arial" pitchFamily="34" charset="0"/>
                <a:cs typeface="Arial" pitchFamily="34" charset="0"/>
              </a:rPr>
              <a:t>beton</a:t>
            </a:r>
            <a:br>
              <a:rPr lang="id-ID" sz="2000" b="1" dirty="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5.</a:t>
            </a:r>
            <a:r>
              <a:rPr lang="id-ID" sz="2000" b="1" dirty="0" smtClean="0">
                <a:solidFill>
                  <a:schemeClr val="bg1"/>
                </a:solidFill>
                <a:latin typeface="Arial" pitchFamily="34" charset="0"/>
                <a:cs typeface="Arial" pitchFamily="34" charset="0"/>
              </a:rPr>
              <a:t> </a:t>
            </a:r>
            <a:r>
              <a:rPr lang="id-ID" sz="2000" b="1" dirty="0">
                <a:solidFill>
                  <a:schemeClr val="bg1"/>
                </a:solidFill>
                <a:latin typeface="Arial" pitchFamily="34" charset="0"/>
                <a:cs typeface="Arial" pitchFamily="34" charset="0"/>
              </a:rPr>
              <a:t>pasir </a:t>
            </a:r>
            <a:r>
              <a:rPr lang="id-ID" sz="2000" b="1" dirty="0" smtClean="0">
                <a:solidFill>
                  <a:schemeClr val="bg1"/>
                </a:solidFill>
                <a:latin typeface="Arial" pitchFamily="34" charset="0"/>
                <a:cs typeface="Arial" pitchFamily="34" charset="0"/>
              </a:rPr>
              <a:t>bat</a:t>
            </a:r>
            <a:r>
              <a:rPr lang="en-US" sz="2000" b="1" dirty="0" smtClean="0">
                <a:solidFill>
                  <a:schemeClr val="bg1"/>
                </a:solidFill>
                <a:latin typeface="Arial" pitchFamily="34" charset="0"/>
                <a:cs typeface="Arial" pitchFamily="34" charset="0"/>
              </a:rPr>
              <a:t>U</a:t>
            </a:r>
            <a:br>
              <a:rPr lang="en-US" sz="2000" b="1" dirty="0" smtClean="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
            </a:r>
            <a:br>
              <a:rPr lang="en-US" sz="2000" b="1" dirty="0" smtClean="0">
                <a:solidFill>
                  <a:schemeClr val="bg1"/>
                </a:solidFill>
                <a:latin typeface="Arial" pitchFamily="34" charset="0"/>
                <a:cs typeface="Arial" pitchFamily="34" charset="0"/>
              </a:rPr>
            </a:br>
            <a:r>
              <a:rPr lang="en-US" sz="2000" b="1" dirty="0" smtClean="0">
                <a:solidFill>
                  <a:schemeClr val="bg1"/>
                </a:solidFill>
                <a:latin typeface="Arial" pitchFamily="34" charset="0"/>
                <a:cs typeface="Arial" pitchFamily="34" charset="0"/>
              </a:rPr>
              <a:t>BATU </a:t>
            </a:r>
            <a:br>
              <a:rPr lang="en-US" sz="2000" b="1" dirty="0" smtClean="0">
                <a:solidFill>
                  <a:schemeClr val="bg1"/>
                </a:solidFill>
                <a:latin typeface="Arial" pitchFamily="34" charset="0"/>
                <a:cs typeface="Arial" pitchFamily="34" charset="0"/>
              </a:rPr>
            </a:br>
            <a:r>
              <a:rPr lang="en-US" sz="2000" b="1" dirty="0" err="1" smtClean="0">
                <a:solidFill>
                  <a:schemeClr val="bg1"/>
                </a:solidFill>
                <a:latin typeface="Arial" pitchFamily="34" charset="0"/>
                <a:cs typeface="Arial" pitchFamily="34" charset="0"/>
              </a:rPr>
              <a:t>Batu</a:t>
            </a:r>
            <a:r>
              <a:rPr lang="en-US" sz="2000" b="1" dirty="0" smtClean="0">
                <a:solidFill>
                  <a:schemeClr val="bg1"/>
                </a:solidFill>
                <a:latin typeface="Arial" pitchFamily="34" charset="0"/>
                <a:cs typeface="Arial" pitchFamily="34" charset="0"/>
              </a:rPr>
              <a:t> split </a:t>
            </a:r>
            <a:r>
              <a:rPr lang="en-US" sz="2000" b="1" dirty="0" err="1" smtClean="0">
                <a:solidFill>
                  <a:schemeClr val="bg1"/>
                </a:solidFill>
                <a:latin typeface="Arial" pitchFamily="34" charset="0"/>
                <a:cs typeface="Arial" pitchFamily="34" charset="0"/>
              </a:rPr>
              <a:t>atau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batu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belah</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adalah</a:t>
            </a:r>
            <a:r>
              <a:rPr lang="en-US" sz="2000" b="1" dirty="0" smtClean="0">
                <a:solidFill>
                  <a:schemeClr val="bg1"/>
                </a:solidFill>
                <a:latin typeface="Arial" pitchFamily="34" charset="0"/>
                <a:cs typeface="Arial" pitchFamily="34" charset="0"/>
              </a:rPr>
              <a:t> material </a:t>
            </a:r>
            <a:r>
              <a:rPr lang="en-US" sz="2000" b="1" dirty="0" err="1" smtClean="0">
                <a:solidFill>
                  <a:schemeClr val="bg1"/>
                </a:solidFill>
                <a:latin typeface="Arial" pitchFamily="34" charset="0"/>
                <a:cs typeface="Arial" pitchFamily="34" charset="0"/>
              </a:rPr>
              <a:t>bangunan</a:t>
            </a:r>
            <a:r>
              <a:rPr lang="en-US" sz="2000" b="1" dirty="0" smtClean="0">
                <a:solidFill>
                  <a:schemeClr val="bg1"/>
                </a:solidFill>
                <a:latin typeface="Arial" pitchFamily="34" charset="0"/>
                <a:cs typeface="Arial" pitchFamily="34" charset="0"/>
              </a:rPr>
              <a:t> yang </a:t>
            </a:r>
            <a:r>
              <a:rPr lang="en-US" sz="2000" b="1" dirty="0" err="1" smtClean="0">
                <a:solidFill>
                  <a:schemeClr val="bg1"/>
                </a:solidFill>
                <a:latin typeface="Arial" pitchFamily="34" charset="0"/>
                <a:cs typeface="Arial" pitchFamily="34" charset="0"/>
              </a:rPr>
              <a:t>umum</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digunakan</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sebagai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konstruksi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dari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sebuah</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pondasi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Sifat</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batu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belah</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ini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tetap</a:t>
            </a:r>
            <a:r>
              <a:rPr lang="en-US" sz="2000" b="1" dirty="0" smtClean="0">
                <a:solidFill>
                  <a:schemeClr val="bg1"/>
                </a:solidFill>
                <a:latin typeface="Arial" pitchFamily="34" charset="0"/>
                <a:cs typeface="Arial" pitchFamily="34" charset="0"/>
              </a:rPr>
              <a:t>, alias </a:t>
            </a:r>
            <a:r>
              <a:rPr lang="en-US" sz="2000" b="1" dirty="0" err="1" smtClean="0">
                <a:solidFill>
                  <a:schemeClr val="bg1"/>
                </a:solidFill>
                <a:latin typeface="Arial" pitchFamily="34" charset="0"/>
                <a:cs typeface="Arial" pitchFamily="34" charset="0"/>
              </a:rPr>
              <a:t>tidak</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mudah</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mengalami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perubahan</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bentuk</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dan</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kualitas</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walau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tertanam</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di</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dalam</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tanah</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Karakteristik</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batu</a:t>
            </a:r>
            <a:r>
              <a:rPr lang="en-US" sz="2000" b="1" dirty="0" smtClean="0">
                <a:solidFill>
                  <a:schemeClr val="bg1"/>
                </a:solidFill>
                <a:latin typeface="Arial" pitchFamily="34" charset="0"/>
                <a:cs typeface="Arial" pitchFamily="34" charset="0"/>
              </a:rPr>
              <a:t> split </a:t>
            </a:r>
            <a:r>
              <a:rPr lang="en-US" sz="2000" b="1" dirty="0" err="1" smtClean="0">
                <a:solidFill>
                  <a:schemeClr val="bg1"/>
                </a:solidFill>
                <a:latin typeface="Arial" pitchFamily="34" charset="0"/>
                <a:cs typeface="Arial" pitchFamily="34" charset="0"/>
              </a:rPr>
              <a:t>umumnya</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berwarna</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kehitaman</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abu-abu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tua</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atau</a:t>
            </a:r>
            <a:r>
              <a:rPr lang="en-US" sz="2000" b="1" dirty="0" smtClean="0">
                <a:solidFill>
                  <a:schemeClr val="bg1"/>
                </a:solidFill>
                <a:latin typeface="Arial" pitchFamily="34" charset="0"/>
                <a:cs typeface="Arial" pitchFamily="34" charset="0"/>
              </a:rPr>
              <a:t> </a:t>
            </a:r>
            <a:r>
              <a:rPr lang="en-US" sz="2000" b="1" dirty="0" err="1" smtClean="0">
                <a:solidFill>
                  <a:schemeClr val="bg1"/>
                </a:solidFill>
                <a:latin typeface="Arial" pitchFamily="34" charset="0"/>
                <a:cs typeface="Arial" pitchFamily="34" charset="0"/>
              </a:rPr>
              <a:t>coklat</a:t>
            </a:r>
            <a:r>
              <a:rPr lang="en-US" sz="2000" b="1" dirty="0" smtClean="0">
                <a:solidFill>
                  <a:schemeClr val="bg1"/>
                </a:solidFill>
                <a:latin typeface="Arial" pitchFamily="34" charset="0"/>
                <a:cs typeface="Arial" pitchFamily="34" charset="0"/>
              </a:rPr>
              <a:t/>
            </a:r>
            <a:br>
              <a:rPr lang="en-US" sz="2000" b="1" dirty="0" smtClean="0">
                <a:solidFill>
                  <a:schemeClr val="bg1"/>
                </a:solidFill>
                <a:latin typeface="Arial" pitchFamily="34" charset="0"/>
                <a:cs typeface="Arial" pitchFamily="34" charset="0"/>
              </a:rPr>
            </a:br>
            <a:r>
              <a:rPr lang="en-US" sz="2000" dirty="0" smtClean="0">
                <a:solidFill>
                  <a:schemeClr val="bg1"/>
                </a:solidFill>
                <a:latin typeface="Arial" pitchFamily="34" charset="0"/>
                <a:cs typeface="Arial" pitchFamily="34" charset="0"/>
              </a:rPr>
              <a:t/>
            </a:r>
            <a:br>
              <a:rPr lang="en-US" sz="2000" dirty="0" smtClean="0">
                <a:solidFill>
                  <a:schemeClr val="bg1"/>
                </a:solidFill>
                <a:latin typeface="Arial" pitchFamily="34" charset="0"/>
                <a:cs typeface="Arial" pitchFamily="34" charset="0"/>
              </a:rPr>
            </a:br>
            <a:endParaRPr lang="id-ID" sz="2000" dirty="0">
              <a:solidFill>
                <a:schemeClr val="bg1"/>
              </a:solidFill>
              <a:latin typeface="Arial" pitchFamily="34" charset="0"/>
              <a:cs typeface="Arial" pitchFamily="34" charset="0"/>
            </a:endParaRPr>
          </a:p>
        </p:txBody>
      </p:sp>
      <p:sp>
        <p:nvSpPr>
          <p:cNvPr id="3" name="Content Placeholder 2">
            <a:extLst>
              <a:ext uri="{FF2B5EF4-FFF2-40B4-BE49-F238E27FC236}">
                <a16:creationId xmlns:a16="http://schemas.microsoft.com/office/drawing/2014/main" xmlns="" id="{32A1C137-0BC3-456E-8E13-0AD4B8AD734F}"/>
              </a:ext>
            </a:extLst>
          </p:cNvPr>
          <p:cNvSpPr>
            <a:spLocks noGrp="1"/>
          </p:cNvSpPr>
          <p:nvPr>
            <p:ph idx="1"/>
          </p:nvPr>
        </p:nvSpPr>
        <p:spPr>
          <a:xfrm>
            <a:off x="512618" y="401783"/>
            <a:ext cx="8705994" cy="665018"/>
          </a:xfrm>
        </p:spPr>
        <p:txBody>
          <a:bodyPr>
            <a:normAutofit fontScale="25000" lnSpcReduction="20000"/>
          </a:bodyPr>
          <a:lstStyle/>
          <a:p>
            <a:endParaRPr lang="en-US" sz="4800" dirty="0" smtClean="0"/>
          </a:p>
          <a:p>
            <a:r>
              <a:rPr lang="id-ID" sz="19200" dirty="0" smtClean="0">
                <a:latin typeface="Arial Black" pitchFamily="34" charset="0"/>
              </a:rPr>
              <a:t>III. PASIR</a:t>
            </a:r>
            <a:r>
              <a:rPr lang="en-US" sz="19200" dirty="0" smtClean="0">
                <a:latin typeface="Arial Black" pitchFamily="34" charset="0"/>
              </a:rPr>
              <a:t> DAN BATU </a:t>
            </a:r>
            <a:endParaRPr lang="id-ID" sz="19200" dirty="0">
              <a:latin typeface="Arial Black" pitchFamily="34" charset="0"/>
            </a:endParaRPr>
          </a:p>
        </p:txBody>
      </p:sp>
    </p:spTree>
    <p:extLst>
      <p:ext uri="{BB962C8B-B14F-4D97-AF65-F5344CB8AC3E}">
        <p14:creationId xmlns:p14="http://schemas.microsoft.com/office/powerpoint/2010/main" val="182304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05D666-B394-44FE-A4EA-AFC580602BD1}"/>
              </a:ext>
            </a:extLst>
          </p:cNvPr>
          <p:cNvSpPr>
            <a:spLocks noGrp="1"/>
          </p:cNvSpPr>
          <p:nvPr>
            <p:ph type="title"/>
          </p:nvPr>
        </p:nvSpPr>
        <p:spPr>
          <a:xfrm>
            <a:off x="684212" y="1440873"/>
            <a:ext cx="11396952" cy="4553527"/>
          </a:xfrm>
        </p:spPr>
        <p:txBody>
          <a:bodyPr>
            <a:normAutofit/>
          </a:bodyPr>
          <a:lstStyle/>
          <a:p>
            <a:pPr>
              <a:lnSpc>
                <a:spcPct val="150000"/>
              </a:lnSpc>
            </a:pPr>
            <a:r>
              <a:rPr lang="id-ID" sz="2400" dirty="0">
                <a:solidFill>
                  <a:schemeClr val="bg1"/>
                </a:solidFill>
              </a:rPr>
              <a:t>Air adalah bahan utama dalam pembuatan pondasi bangunan, beton cor, baik readymix, precast, dan semua beton cor pada umumnya</a:t>
            </a:r>
            <a:r>
              <a:rPr lang="id-ID" sz="2400" dirty="0"/>
              <a:t>. </a:t>
            </a:r>
            <a:br>
              <a:rPr lang="id-ID" sz="2400" dirty="0"/>
            </a:br>
            <a:r>
              <a:rPr lang="id-ID" sz="2400" dirty="0">
                <a:solidFill>
                  <a:schemeClr val="bg1"/>
                </a:solidFill>
              </a:rPr>
              <a:t/>
            </a:r>
            <a:br>
              <a:rPr lang="id-ID" sz="2400" dirty="0">
                <a:solidFill>
                  <a:schemeClr val="bg1"/>
                </a:solidFill>
              </a:rPr>
            </a:br>
            <a:r>
              <a:rPr lang="id-ID" sz="2400" dirty="0">
                <a:solidFill>
                  <a:schemeClr val="bg1"/>
                </a:solidFill>
              </a:rPr>
              <a:t>Air yang digunakan  dalam setiap konstruksi haruslah air bersih dan segar, tidak bercampur dengan bahan lain seperti minyak, maupun unsur organik lainnya yang dapat mengganggu kualitas beton maupun konstruksi bangunan</a:t>
            </a:r>
            <a:r>
              <a:rPr lang="id-ID" sz="2000" dirty="0">
                <a:solidFill>
                  <a:schemeClr val="bg1"/>
                </a:solidFill>
              </a:rPr>
              <a:t>.</a:t>
            </a:r>
          </a:p>
        </p:txBody>
      </p:sp>
      <p:sp>
        <p:nvSpPr>
          <p:cNvPr id="3" name="Content Placeholder 2">
            <a:extLst>
              <a:ext uri="{FF2B5EF4-FFF2-40B4-BE49-F238E27FC236}">
                <a16:creationId xmlns:a16="http://schemas.microsoft.com/office/drawing/2014/main" xmlns="" id="{2A4D95C1-E194-493E-84C7-8C6F1F9FCC05}"/>
              </a:ext>
            </a:extLst>
          </p:cNvPr>
          <p:cNvSpPr>
            <a:spLocks noGrp="1"/>
          </p:cNvSpPr>
          <p:nvPr>
            <p:ph idx="1"/>
          </p:nvPr>
        </p:nvSpPr>
        <p:spPr>
          <a:xfrm>
            <a:off x="684212" y="346365"/>
            <a:ext cx="8534400" cy="1454728"/>
          </a:xfrm>
        </p:spPr>
        <p:txBody>
          <a:bodyPr>
            <a:normAutofit/>
          </a:bodyPr>
          <a:lstStyle/>
          <a:p>
            <a:r>
              <a:rPr lang="id-ID" sz="4800" dirty="0">
                <a:latin typeface="Arial Black" pitchFamily="34" charset="0"/>
              </a:rPr>
              <a:t>IV. AIR</a:t>
            </a:r>
          </a:p>
        </p:txBody>
      </p:sp>
    </p:spTree>
    <p:extLst>
      <p:ext uri="{BB962C8B-B14F-4D97-AF65-F5344CB8AC3E}">
        <p14:creationId xmlns:p14="http://schemas.microsoft.com/office/powerpoint/2010/main" val="3106065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455" y="1510145"/>
            <a:ext cx="11236036" cy="5126182"/>
          </a:xfrm>
        </p:spPr>
        <p:txBody>
          <a:bodyPr>
            <a:noAutofit/>
          </a:bodyPr>
          <a:lstStyle/>
          <a:p>
            <a:pPr fontAlgn="base">
              <a:lnSpc>
                <a:spcPct val="150000"/>
              </a:lnSpc>
              <a:spcBef>
                <a:spcPts val="0"/>
              </a:spcBef>
              <a:spcAft>
                <a:spcPts val="600"/>
              </a:spcAft>
            </a:pP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adalah</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logam</a:t>
            </a:r>
            <a:r>
              <a:rPr lang="en-US" sz="1800" b="1" dirty="0" smtClean="0">
                <a:solidFill>
                  <a:schemeClr val="bg1"/>
                </a:solidFill>
                <a:latin typeface="Arial" pitchFamily="34" charset="0"/>
                <a:cs typeface="Arial" pitchFamily="34" charset="0"/>
              </a:rPr>
              <a:t> yang paling </a:t>
            </a:r>
            <a:r>
              <a:rPr lang="en-US" sz="1800" b="1" dirty="0" err="1" smtClean="0">
                <a:solidFill>
                  <a:schemeClr val="bg1"/>
                </a:solidFill>
                <a:latin typeface="Arial" pitchFamily="34" charset="0"/>
                <a:cs typeface="Arial" pitchFamily="34" charset="0"/>
              </a:rPr>
              <a:t>banyak</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penggunaannya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segi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jumlah</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maupun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ragamnya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merupakan</a:t>
            </a:r>
            <a:r>
              <a:rPr lang="en-US" sz="1800" b="1" dirty="0" smtClean="0">
                <a:solidFill>
                  <a:schemeClr val="bg1"/>
                </a:solidFill>
                <a:latin typeface="Arial" pitchFamily="34" charset="0"/>
                <a:cs typeface="Arial" pitchFamily="34" charset="0"/>
              </a:rPr>
              <a:t> material </a:t>
            </a:r>
            <a:r>
              <a:rPr lang="en-US" sz="1800" b="1" dirty="0" err="1" smtClean="0">
                <a:solidFill>
                  <a:schemeClr val="bg1"/>
                </a:solidFill>
                <a:latin typeface="Arial" pitchFamily="34" charset="0"/>
                <a:cs typeface="Arial" pitchFamily="34" charset="0"/>
              </a:rPr>
              <a:t>alami</a:t>
            </a:r>
            <a:r>
              <a:rPr lang="en-US" sz="1800" b="1" dirty="0" smtClean="0">
                <a:solidFill>
                  <a:schemeClr val="bg1"/>
                </a:solidFill>
                <a:latin typeface="Arial" pitchFamily="34" charset="0"/>
                <a:cs typeface="Arial" pitchFamily="34" charset="0"/>
              </a:rPr>
              <a:t> yang </a:t>
            </a:r>
            <a:r>
              <a:rPr lang="en-US" sz="1800" b="1" dirty="0" err="1" smtClean="0">
                <a:solidFill>
                  <a:schemeClr val="bg1"/>
                </a:solidFill>
                <a:latin typeface="Arial" pitchFamily="34" charset="0"/>
                <a:cs typeface="Arial" pitchFamily="34" charset="0"/>
              </a:rPr>
              <a:t>terbuat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unsur</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ferrum</a:t>
            </a:r>
            <a:r>
              <a:rPr lang="en-US" sz="1800" b="1" dirty="0" smtClean="0">
                <a:solidFill>
                  <a:schemeClr val="bg1"/>
                </a:solidFill>
                <a:latin typeface="Arial" pitchFamily="34" charset="0"/>
                <a:cs typeface="Arial" pitchFamily="34" charset="0"/>
              </a:rPr>
              <a:t> (Fe).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terbuat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bijih</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yang </a:t>
            </a:r>
            <a:r>
              <a:rPr lang="en-US" sz="1800" b="1" dirty="0" err="1" smtClean="0">
                <a:solidFill>
                  <a:schemeClr val="bg1"/>
                </a:solidFill>
                <a:latin typeface="Arial" pitchFamily="34" charset="0"/>
                <a:cs typeface="Arial" pitchFamily="34" charset="0"/>
              </a:rPr>
              <a:t>ditambang</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alam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lalu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diolah</a:t>
            </a:r>
            <a:r>
              <a:rPr lang="en-US" sz="1800" b="1" dirty="0" smtClean="0">
                <a:solidFill>
                  <a:schemeClr val="bg1"/>
                </a:solidFill>
                <a:latin typeface="Arial" pitchFamily="34" charset="0"/>
                <a:cs typeface="Arial" pitchFamily="34" charset="0"/>
              </a:rPr>
              <a:t>.  </a:t>
            </a:r>
            <a:br>
              <a:rPr lang="en-US" sz="1800" b="1" dirty="0" smtClean="0">
                <a:solidFill>
                  <a:schemeClr val="bg1"/>
                </a:solidFill>
                <a:latin typeface="Arial" pitchFamily="34" charset="0"/>
                <a:cs typeface="Arial" pitchFamily="34" charset="0"/>
              </a:rPr>
            </a:b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Bijih</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terdiri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atas</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2" tooltip="Oksigen"/>
              </a:rPr>
              <a:t>oksigen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dan</a:t>
            </a:r>
            <a:r>
              <a:rPr lang="en-US" sz="1800" b="1" dirty="0" smtClean="0">
                <a:solidFill>
                  <a:schemeClr val="bg1"/>
                </a:solidFill>
                <a:latin typeface="Arial" pitchFamily="34" charset="0"/>
                <a:cs typeface="Arial" pitchFamily="34" charset="0"/>
              </a:rPr>
              <a:t> </a:t>
            </a:r>
            <a:r>
              <a:rPr lang="en-US" sz="1800" b="1" dirty="0" smtClean="0">
                <a:solidFill>
                  <a:schemeClr val="bg1"/>
                </a:solidFill>
                <a:latin typeface="Arial" pitchFamily="34" charset="0"/>
                <a:cs typeface="Arial" pitchFamily="34" charset="0"/>
                <a:hlinkClick r:id="rId3" tooltip="Atom"/>
              </a:rPr>
              <a:t>atom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4" tooltip="Besi"/>
              </a:rPr>
              <a:t>besi</a:t>
            </a:r>
            <a:r>
              <a:rPr lang="en-US" sz="1800" b="1" dirty="0" smtClean="0">
                <a:solidFill>
                  <a:schemeClr val="bg1"/>
                </a:solidFill>
                <a:latin typeface="Arial" pitchFamily="34" charset="0"/>
                <a:cs typeface="Arial" pitchFamily="34" charset="0"/>
              </a:rPr>
              <a:t> yang </a:t>
            </a:r>
            <a:r>
              <a:rPr lang="en-US" sz="1800" b="1" dirty="0" err="1" smtClean="0">
                <a:solidFill>
                  <a:schemeClr val="bg1"/>
                </a:solidFill>
                <a:latin typeface="Arial" pitchFamily="34" charset="0"/>
                <a:cs typeface="Arial" pitchFamily="34" charset="0"/>
              </a:rPr>
              <a:t>berikatan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bersama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dalam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5" tooltip="Molekul"/>
              </a:rPr>
              <a:t>molekul</a:t>
            </a:r>
            <a:r>
              <a:rPr lang="en-US" sz="1800" b="1" dirty="0" smtClean="0">
                <a:solidFill>
                  <a:schemeClr val="bg1"/>
                </a:solidFill>
                <a:latin typeface="Arial" pitchFamily="34" charset="0"/>
                <a:cs typeface="Arial" pitchFamily="34" charset="0"/>
              </a:rPr>
              <a:t>. </a:t>
            </a:r>
            <a:br>
              <a:rPr lang="en-US" sz="1800" b="1" dirty="0" smtClean="0">
                <a:solidFill>
                  <a:schemeClr val="bg1"/>
                </a:solidFill>
                <a:latin typeface="Arial" pitchFamily="34" charset="0"/>
                <a:cs typeface="Arial" pitchFamily="34" charset="0"/>
              </a:rPr>
            </a:b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sendiri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terdapat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dialam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atau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kulit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bumi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dalam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bentuk</a:t>
            </a:r>
            <a:r>
              <a:rPr lang="en-US" sz="1800" b="1" dirty="0" smtClean="0">
                <a:solidFill>
                  <a:schemeClr val="bg1"/>
                </a:solidFill>
                <a:latin typeface="Arial" pitchFamily="34" charset="0"/>
                <a:cs typeface="Arial" pitchFamily="34" charset="0"/>
              </a:rPr>
              <a:t> mineral  </a:t>
            </a:r>
            <a:r>
              <a:rPr lang="en-US" sz="1800" b="1" dirty="0" err="1" smtClean="0">
                <a:solidFill>
                  <a:schemeClr val="bg1"/>
                </a:solidFill>
                <a:latin typeface="Arial" pitchFamily="34" charset="0"/>
                <a:cs typeface="Arial" pitchFamily="34" charset="0"/>
              </a:rPr>
              <a:t>antara</a:t>
            </a:r>
            <a:r>
              <a:rPr lang="en-US" sz="1800" b="1" dirty="0" smtClean="0">
                <a:solidFill>
                  <a:schemeClr val="bg1"/>
                </a:solidFill>
                <a:latin typeface="Arial" pitchFamily="34" charset="0"/>
                <a:cs typeface="Arial" pitchFamily="34" charset="0"/>
              </a:rPr>
              <a:t> lain  ; </a:t>
            </a:r>
            <a:r>
              <a:rPr lang="en-US" sz="1800" b="1" dirty="0" err="1" smtClean="0">
                <a:solidFill>
                  <a:schemeClr val="bg1"/>
                </a:solidFill>
                <a:latin typeface="Arial" pitchFamily="34" charset="0"/>
                <a:cs typeface="Arial" pitchFamily="34" charset="0"/>
                <a:hlinkClick r:id="rId6" tooltip="Magnetit"/>
              </a:rPr>
              <a:t>magnetit</a:t>
            </a:r>
            <a:r>
              <a:rPr lang="en-US" sz="1800" b="1" dirty="0" smtClean="0">
                <a:solidFill>
                  <a:schemeClr val="bg1"/>
                </a:solidFill>
                <a:latin typeface="Arial" pitchFamily="34" charset="0"/>
                <a:cs typeface="Arial" pitchFamily="34" charset="0"/>
              </a:rPr>
              <a:t> (Fe</a:t>
            </a:r>
            <a:r>
              <a:rPr lang="en-US" sz="1800" b="1" baseline="-25000" dirty="0" smtClean="0">
                <a:solidFill>
                  <a:schemeClr val="bg1"/>
                </a:solidFill>
                <a:latin typeface="Arial" pitchFamily="34" charset="0"/>
                <a:cs typeface="Arial" pitchFamily="34" charset="0"/>
              </a:rPr>
              <a:t>3</a:t>
            </a:r>
            <a:r>
              <a:rPr lang="en-US" sz="1800" b="1" dirty="0" smtClean="0">
                <a:solidFill>
                  <a:schemeClr val="bg1"/>
                </a:solidFill>
                <a:latin typeface="Arial" pitchFamily="34" charset="0"/>
                <a:cs typeface="Arial" pitchFamily="34" charset="0"/>
              </a:rPr>
              <a:t>O</a:t>
            </a:r>
            <a:r>
              <a:rPr lang="en-US" sz="1800" b="1" baseline="-25000" dirty="0" smtClean="0">
                <a:solidFill>
                  <a:schemeClr val="bg1"/>
                </a:solidFill>
                <a:latin typeface="Arial" pitchFamily="34" charset="0"/>
                <a:cs typeface="Arial" pitchFamily="34" charset="0"/>
              </a:rPr>
              <a:t>4</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7" tooltip="Hematit"/>
              </a:rPr>
              <a:t>hematit</a:t>
            </a:r>
            <a:r>
              <a:rPr lang="en-US" sz="1800" b="1" dirty="0" smtClean="0">
                <a:solidFill>
                  <a:schemeClr val="bg1"/>
                </a:solidFill>
                <a:latin typeface="Arial" pitchFamily="34" charset="0"/>
                <a:cs typeface="Arial" pitchFamily="34" charset="0"/>
              </a:rPr>
              <a:t> (Fe</a:t>
            </a:r>
            <a:r>
              <a:rPr lang="en-US" sz="1800" b="1" baseline="-25000" dirty="0" smtClean="0">
                <a:solidFill>
                  <a:schemeClr val="bg1"/>
                </a:solidFill>
                <a:latin typeface="Arial" pitchFamily="34" charset="0"/>
                <a:cs typeface="Arial" pitchFamily="34" charset="0"/>
              </a:rPr>
              <a:t>2</a:t>
            </a:r>
            <a:r>
              <a:rPr lang="en-US" sz="1800" b="1" dirty="0" smtClean="0">
                <a:solidFill>
                  <a:schemeClr val="bg1"/>
                </a:solidFill>
                <a:latin typeface="Arial" pitchFamily="34" charset="0"/>
                <a:cs typeface="Arial" pitchFamily="34" charset="0"/>
              </a:rPr>
              <a:t>O</a:t>
            </a:r>
            <a:r>
              <a:rPr lang="en-US" sz="1800" b="1" baseline="-25000" dirty="0" smtClean="0">
                <a:solidFill>
                  <a:schemeClr val="bg1"/>
                </a:solidFill>
                <a:latin typeface="Arial" pitchFamily="34" charset="0"/>
                <a:cs typeface="Arial" pitchFamily="34" charset="0"/>
              </a:rPr>
              <a:t>3</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8" tooltip="Goethit"/>
              </a:rPr>
              <a:t>goethit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9" tooltip="Limonit"/>
              </a:rPr>
              <a:t>limonit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atau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10" tooltip="Siderit (halaman belum tersedia)"/>
              </a:rPr>
              <a:t>siderit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Bijih</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biasanya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kaya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akan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11" tooltip="Besi oksida"/>
              </a:rPr>
              <a:t>besi</a:t>
            </a:r>
            <a:r>
              <a:rPr lang="en-US" sz="1800" b="1" dirty="0" smtClean="0">
                <a:solidFill>
                  <a:schemeClr val="bg1"/>
                </a:solidFill>
                <a:latin typeface="Arial" pitchFamily="34" charset="0"/>
                <a:cs typeface="Arial" pitchFamily="34" charset="0"/>
                <a:hlinkClick r:id="rId11" tooltip="Besi oksida"/>
              </a:rPr>
              <a:t> </a:t>
            </a:r>
            <a:r>
              <a:rPr lang="en-US" sz="1800" b="1" dirty="0" err="1" smtClean="0">
                <a:solidFill>
                  <a:schemeClr val="bg1"/>
                </a:solidFill>
                <a:latin typeface="Arial" pitchFamily="34" charset="0"/>
                <a:cs typeface="Arial" pitchFamily="34" charset="0"/>
                <a:hlinkClick r:id="rId11" tooltip="Besi oksida"/>
              </a:rPr>
              <a:t>oksida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beragam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dalam</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hal</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hlinkClick r:id="rId12" tooltip="Warna"/>
              </a:rPr>
              <a:t>warna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dari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kelabu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tua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kuning</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muda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ungu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tua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hingga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merah</a:t>
            </a:r>
            <a:r>
              <a:rPr lang="en-US" sz="1800" b="1" dirty="0" smtClean="0">
                <a:solidFill>
                  <a:schemeClr val="bg1"/>
                </a:solidFill>
                <a:latin typeface="Arial" pitchFamily="34" charset="0"/>
                <a:cs typeface="Arial" pitchFamily="34" charset="0"/>
              </a:rPr>
              <a:t> karat. </a:t>
            </a:r>
            <a:r>
              <a:rPr lang="en-US" sz="1800" b="1" dirty="0" err="1" smtClean="0">
                <a:solidFill>
                  <a:schemeClr val="bg1"/>
                </a:solidFill>
                <a:latin typeface="Arial" pitchFamily="34" charset="0"/>
                <a:cs typeface="Arial" pitchFamily="34" charset="0"/>
              </a:rPr>
              <a:t>Saat</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ini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cadangan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biji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tampak</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banyak</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namun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seiring</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dengan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bertambahnya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penggunaan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besi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secara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eksponensial</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berkelanjutan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cadangan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ini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mulai</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berkurang</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karena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jumlahnya</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tetap</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sedangkan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penggunaan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beitu</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banyak</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dan</a:t>
            </a:r>
            <a:r>
              <a:rPr lang="en-US" sz="1800" b="1" dirty="0" smtClean="0">
                <a:solidFill>
                  <a:schemeClr val="bg1"/>
                </a:solidFill>
                <a:latin typeface="Arial" pitchFamily="34" charset="0"/>
                <a:cs typeface="Arial" pitchFamily="34" charset="0"/>
              </a:rPr>
              <a:t> </a:t>
            </a:r>
            <a:r>
              <a:rPr lang="en-US" sz="1800" b="1" dirty="0" err="1" smtClean="0">
                <a:solidFill>
                  <a:schemeClr val="bg1"/>
                </a:solidFill>
                <a:latin typeface="Arial" pitchFamily="34" charset="0"/>
                <a:cs typeface="Arial" pitchFamily="34" charset="0"/>
              </a:rPr>
              <a:t>melua</a:t>
            </a:r>
            <a:r>
              <a:rPr lang="en-US" sz="1600" b="1" dirty="0" err="1" smtClean="0">
                <a:solidFill>
                  <a:schemeClr val="bg1"/>
                </a:solidFill>
                <a:latin typeface="Arial" pitchFamily="34" charset="0"/>
                <a:cs typeface="Arial" pitchFamily="34" charset="0"/>
              </a:rPr>
              <a:t>s</a:t>
            </a:r>
            <a:r>
              <a:rPr lang="en-US" sz="1600" b="1" dirty="0" smtClean="0">
                <a:solidFill>
                  <a:schemeClr val="bg1"/>
                </a:solidFill>
                <a:latin typeface="Arial" pitchFamily="34" charset="0"/>
                <a:cs typeface="Arial" pitchFamily="34" charset="0"/>
              </a:rPr>
              <a:t> </a:t>
            </a:r>
            <a:r>
              <a:rPr lang="en-US" sz="1600" b="1" dirty="0" err="1" smtClean="0">
                <a:solidFill>
                  <a:schemeClr val="bg1"/>
                </a:solidFill>
                <a:latin typeface="Arial" pitchFamily="34" charset="0"/>
                <a:cs typeface="Arial" pitchFamily="34" charset="0"/>
              </a:rPr>
              <a:t>diseluruh</a:t>
            </a:r>
            <a:r>
              <a:rPr lang="en-US" sz="1600" b="1" dirty="0" smtClean="0">
                <a:solidFill>
                  <a:schemeClr val="bg1"/>
                </a:solidFill>
                <a:latin typeface="Arial" pitchFamily="34" charset="0"/>
                <a:cs typeface="Arial" pitchFamily="34" charset="0"/>
              </a:rPr>
              <a:t> </a:t>
            </a:r>
            <a:r>
              <a:rPr lang="en-US" sz="1600" b="1" dirty="0" err="1" smtClean="0">
                <a:solidFill>
                  <a:schemeClr val="bg1"/>
                </a:solidFill>
                <a:latin typeface="Arial" pitchFamily="34" charset="0"/>
                <a:cs typeface="Arial" pitchFamily="34" charset="0"/>
              </a:rPr>
              <a:t>dunia</a:t>
            </a:r>
            <a:r>
              <a:rPr lang="en-US" sz="1600" dirty="0" smtClean="0">
                <a:solidFill>
                  <a:schemeClr val="bg1"/>
                </a:solidFill>
                <a:latin typeface="Arial" pitchFamily="34" charset="0"/>
                <a:cs typeface="Arial" pitchFamily="34" charset="0"/>
              </a:rPr>
              <a:t>. </a:t>
            </a:r>
            <a:r>
              <a:rPr lang="en-US" sz="1200" dirty="0" smtClean="0"/>
              <a:t/>
            </a:r>
            <a:br>
              <a:rPr lang="en-US" sz="1200" dirty="0" smtClean="0"/>
            </a:br>
            <a:endParaRPr lang="en-US" sz="1200" dirty="0"/>
          </a:p>
        </p:txBody>
      </p:sp>
      <p:sp>
        <p:nvSpPr>
          <p:cNvPr id="3" name="Content Placeholder 2"/>
          <p:cNvSpPr>
            <a:spLocks noGrp="1"/>
          </p:cNvSpPr>
          <p:nvPr>
            <p:ph idx="1"/>
          </p:nvPr>
        </p:nvSpPr>
        <p:spPr>
          <a:xfrm>
            <a:off x="734291" y="277091"/>
            <a:ext cx="8437418" cy="1163782"/>
          </a:xfrm>
        </p:spPr>
        <p:txBody>
          <a:bodyPr>
            <a:normAutofit fontScale="25000" lnSpcReduction="20000"/>
          </a:bodyPr>
          <a:lstStyle/>
          <a:p>
            <a:pPr>
              <a:lnSpc>
                <a:spcPct val="170000"/>
              </a:lnSpc>
              <a:spcBef>
                <a:spcPts val="0"/>
              </a:spcBef>
            </a:pPr>
            <a:endParaRPr lang="en-US" dirty="0" smtClean="0">
              <a:latin typeface="Arial" pitchFamily="34" charset="0"/>
              <a:cs typeface="Arial" pitchFamily="34" charset="0"/>
            </a:endParaRPr>
          </a:p>
          <a:p>
            <a:pPr fontAlgn="base">
              <a:lnSpc>
                <a:spcPct val="170000"/>
              </a:lnSpc>
              <a:spcBef>
                <a:spcPts val="0"/>
              </a:spcBef>
              <a:buNone/>
            </a:pPr>
            <a:r>
              <a:rPr lang="id-ID" sz="19200" dirty="0" smtClean="0">
                <a:latin typeface="Arial Black" pitchFamily="34" charset="0"/>
              </a:rPr>
              <a:t>V. </a:t>
            </a:r>
            <a:r>
              <a:rPr lang="en-US" sz="19200" dirty="0" smtClean="0">
                <a:latin typeface="Arial Black" pitchFamily="34" charset="0"/>
              </a:rPr>
              <a:t>BESI &amp; </a:t>
            </a:r>
            <a:r>
              <a:rPr lang="id-ID" sz="19200" dirty="0" smtClean="0">
                <a:latin typeface="Arial Black" pitchFamily="34" charset="0"/>
              </a:rPr>
              <a:t>BETON</a:t>
            </a:r>
          </a:p>
          <a:p>
            <a:endParaRPr lang="en-US" dirty="0" smtClean="0"/>
          </a:p>
          <a:p>
            <a:endParaRPr lang="en-US" dirty="0" smtClean="0"/>
          </a:p>
          <a:p>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57C472-57F1-4924-B29A-258637943FBA}"/>
              </a:ext>
            </a:extLst>
          </p:cNvPr>
          <p:cNvSpPr>
            <a:spLocks noGrp="1"/>
          </p:cNvSpPr>
          <p:nvPr>
            <p:ph type="title"/>
          </p:nvPr>
        </p:nvSpPr>
        <p:spPr>
          <a:xfrm>
            <a:off x="1967344" y="2022764"/>
            <a:ext cx="9351819" cy="3971636"/>
          </a:xfrm>
        </p:spPr>
        <p:txBody>
          <a:bodyPr>
            <a:normAutofit/>
          </a:bodyPr>
          <a:lstStyle/>
          <a:p>
            <a:r>
              <a:rPr lang="id-ID" dirty="0">
                <a:solidFill>
                  <a:schemeClr val="bg1"/>
                </a:solidFill>
              </a:rPr>
              <a:t>Beton merupakan material wajib yang ada dalam setiap konstruksi. Bahan pembuatnya ialah dari pasir, kerikil, semen, air, </a:t>
            </a:r>
            <a:r>
              <a:rPr lang="en-US" dirty="0" err="1" smtClean="0">
                <a:solidFill>
                  <a:schemeClr val="bg1"/>
                </a:solidFill>
              </a:rPr>
              <a:t>besi</a:t>
            </a:r>
            <a:r>
              <a:rPr lang="en-US" dirty="0" smtClean="0">
                <a:solidFill>
                  <a:schemeClr val="bg1"/>
                </a:solidFill>
              </a:rPr>
              <a:t> </a:t>
            </a:r>
            <a:r>
              <a:rPr lang="id-ID" dirty="0" smtClean="0">
                <a:solidFill>
                  <a:schemeClr val="bg1"/>
                </a:solidFill>
              </a:rPr>
              <a:t>dan </a:t>
            </a:r>
            <a:r>
              <a:rPr lang="id-ID" dirty="0">
                <a:solidFill>
                  <a:schemeClr val="bg1"/>
                </a:solidFill>
              </a:rPr>
              <a:t>jika perlu bisa diberi penambahan agregat </a:t>
            </a:r>
            <a:r>
              <a:rPr lang="id-ID" dirty="0" smtClean="0">
                <a:solidFill>
                  <a:schemeClr val="bg1"/>
                </a:solidFill>
              </a:rPr>
              <a:t>lain</a:t>
            </a:r>
            <a:r>
              <a:rPr lang="en-US" dirty="0" smtClean="0">
                <a:solidFill>
                  <a:schemeClr val="bg1"/>
                </a:solidFill>
              </a:rPr>
              <a:t> </a:t>
            </a:r>
            <a:r>
              <a:rPr lang="id-ID" dirty="0" smtClean="0">
                <a:solidFill>
                  <a:schemeClr val="bg1"/>
                </a:solidFill>
              </a:rPr>
              <a:t> </a:t>
            </a:r>
            <a:r>
              <a:rPr lang="id-ID" dirty="0">
                <a:solidFill>
                  <a:schemeClr val="bg1"/>
                </a:solidFill>
              </a:rPr>
              <a:t>maupun bahan kimia agar kualitas beton lebih baik lagi.</a:t>
            </a:r>
          </a:p>
        </p:txBody>
      </p:sp>
      <p:sp>
        <p:nvSpPr>
          <p:cNvPr id="3" name="Content Placeholder 2">
            <a:extLst>
              <a:ext uri="{FF2B5EF4-FFF2-40B4-BE49-F238E27FC236}">
                <a16:creationId xmlns:a16="http://schemas.microsoft.com/office/drawing/2014/main" xmlns="" id="{27273D2F-A2EE-4BE9-A694-46B37666E4E2}"/>
              </a:ext>
            </a:extLst>
          </p:cNvPr>
          <p:cNvSpPr>
            <a:spLocks noGrp="1"/>
          </p:cNvSpPr>
          <p:nvPr>
            <p:ph idx="1"/>
          </p:nvPr>
        </p:nvSpPr>
        <p:spPr>
          <a:xfrm>
            <a:off x="684212" y="685801"/>
            <a:ext cx="8534400" cy="1507068"/>
          </a:xfrm>
        </p:spPr>
        <p:txBody>
          <a:bodyPr>
            <a:normAutofit/>
          </a:bodyPr>
          <a:lstStyle/>
          <a:p>
            <a:r>
              <a:rPr lang="id-ID" sz="4800" dirty="0">
                <a:latin typeface="Arial Black" pitchFamily="34" charset="0"/>
              </a:rPr>
              <a:t>V. </a:t>
            </a:r>
            <a:r>
              <a:rPr lang="en-US" sz="4800" dirty="0" smtClean="0">
                <a:latin typeface="Arial Black" pitchFamily="34" charset="0"/>
              </a:rPr>
              <a:t>BESI &amp; </a:t>
            </a:r>
            <a:r>
              <a:rPr lang="id-ID" sz="4800" dirty="0" smtClean="0">
                <a:latin typeface="Arial Black" pitchFamily="34" charset="0"/>
              </a:rPr>
              <a:t>BETON</a:t>
            </a:r>
            <a:endParaRPr lang="id-ID" sz="4800" dirty="0">
              <a:latin typeface="Arial Black" pitchFamily="34" charset="0"/>
            </a:endParaRPr>
          </a:p>
        </p:txBody>
      </p:sp>
    </p:spTree>
    <p:extLst>
      <p:ext uri="{BB962C8B-B14F-4D97-AF65-F5344CB8AC3E}">
        <p14:creationId xmlns:p14="http://schemas.microsoft.com/office/powerpoint/2010/main" val="877723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E2E607-C127-4FB0-9631-F8CC45D79172}"/>
              </a:ext>
            </a:extLst>
          </p:cNvPr>
          <p:cNvSpPr>
            <a:spLocks noGrp="1"/>
          </p:cNvSpPr>
          <p:nvPr>
            <p:ph type="title"/>
          </p:nvPr>
        </p:nvSpPr>
        <p:spPr>
          <a:xfrm>
            <a:off x="900545" y="1399310"/>
            <a:ext cx="10764981" cy="4595090"/>
          </a:xfrm>
        </p:spPr>
        <p:txBody>
          <a:bodyPr>
            <a:noAutofit/>
          </a:bodyPr>
          <a:lstStyle/>
          <a:p>
            <a:pPr>
              <a:lnSpc>
                <a:spcPct val="150000"/>
              </a:lnSpc>
            </a:pPr>
            <a:r>
              <a:rPr lang="id-ID" sz="2400" dirty="0">
                <a:solidFill>
                  <a:schemeClr val="bg1"/>
                </a:solidFill>
              </a:rPr>
              <a:t>Sebuah bangunan, baik itu rumah, apartment, gedung perkantoran, hingga hotel memiliki banyak bagian yang penting dan tak terpisahkan satu sama lain. Beberapa diantaranya ialah pondasi, lantai, atap, serta dinding. Salah satu yang paling krusial dalam pembangunan dan agak rumit konstruksinya yaitu pondasi, dimana semua untuk pembangunannya harus dibuat dengan bahan dan cara terbaik agar bangunan kokoh dan berkualitas</a:t>
            </a:r>
            <a:r>
              <a:rPr lang="id-ID" sz="2400" dirty="0"/>
              <a:t>.</a:t>
            </a:r>
            <a:br>
              <a:rPr lang="id-ID" sz="2400" dirty="0"/>
            </a:br>
            <a:endParaRPr lang="id-ID" sz="2400" dirty="0"/>
          </a:p>
        </p:txBody>
      </p:sp>
      <p:sp>
        <p:nvSpPr>
          <p:cNvPr id="3" name="Content Placeholder 2">
            <a:extLst>
              <a:ext uri="{FF2B5EF4-FFF2-40B4-BE49-F238E27FC236}">
                <a16:creationId xmlns:a16="http://schemas.microsoft.com/office/drawing/2014/main" xmlns="" id="{B27E3FE7-2E9F-400B-BB7E-0D36AA8BC665}"/>
              </a:ext>
            </a:extLst>
          </p:cNvPr>
          <p:cNvSpPr>
            <a:spLocks noGrp="1"/>
          </p:cNvSpPr>
          <p:nvPr>
            <p:ph idx="1"/>
          </p:nvPr>
        </p:nvSpPr>
        <p:spPr>
          <a:xfrm>
            <a:off x="684211" y="685801"/>
            <a:ext cx="10468697" cy="713510"/>
          </a:xfrm>
        </p:spPr>
        <p:txBody>
          <a:bodyPr>
            <a:normAutofit fontScale="92500" lnSpcReduction="10000"/>
          </a:bodyPr>
          <a:lstStyle/>
          <a:p>
            <a:r>
              <a:rPr lang="id-ID" sz="4000" dirty="0">
                <a:latin typeface="Arial Black" pitchFamily="34" charset="0"/>
              </a:rPr>
              <a:t>Komponen Pondasi Bangunan </a:t>
            </a:r>
            <a:r>
              <a:rPr lang="id-ID" sz="4000" dirty="0"/>
              <a:t>(1)</a:t>
            </a:r>
          </a:p>
          <a:p>
            <a:endParaRPr lang="id-ID" dirty="0"/>
          </a:p>
        </p:txBody>
      </p:sp>
    </p:spTree>
    <p:extLst>
      <p:ext uri="{BB962C8B-B14F-4D97-AF65-F5344CB8AC3E}">
        <p14:creationId xmlns:p14="http://schemas.microsoft.com/office/powerpoint/2010/main" val="3700360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52CA5B-DFF0-40DB-800A-55FD0C583881}"/>
              </a:ext>
            </a:extLst>
          </p:cNvPr>
          <p:cNvSpPr>
            <a:spLocks noGrp="1"/>
          </p:cNvSpPr>
          <p:nvPr>
            <p:ph type="title"/>
          </p:nvPr>
        </p:nvSpPr>
        <p:spPr>
          <a:xfrm>
            <a:off x="1648691" y="1814944"/>
            <a:ext cx="9573492" cy="4179455"/>
          </a:xfrm>
        </p:spPr>
        <p:txBody>
          <a:bodyPr>
            <a:normAutofit fontScale="90000"/>
          </a:bodyPr>
          <a:lstStyle/>
          <a:p>
            <a:pPr>
              <a:lnSpc>
                <a:spcPct val="150000"/>
              </a:lnSpc>
            </a:pPr>
            <a:r>
              <a:rPr lang="id-ID" sz="1800" dirty="0"/>
              <a:t/>
            </a:r>
            <a:br>
              <a:rPr lang="id-ID" sz="1800" dirty="0"/>
            </a:br>
            <a:r>
              <a:rPr lang="id-ID" sz="1800" dirty="0"/>
              <a:t/>
            </a:r>
            <a:br>
              <a:rPr lang="id-ID" sz="1800" dirty="0"/>
            </a:br>
            <a:r>
              <a:rPr lang="id-ID" sz="2200" dirty="0">
                <a:solidFill>
                  <a:schemeClr val="bg1"/>
                </a:solidFill>
              </a:rPr>
              <a:t>Untuk itulah, dirasa sangat penting untuk membahas, </a:t>
            </a:r>
            <a:br>
              <a:rPr lang="id-ID" sz="2200" dirty="0">
                <a:solidFill>
                  <a:schemeClr val="bg1"/>
                </a:solidFill>
              </a:rPr>
            </a:br>
            <a:r>
              <a:rPr lang="id-ID" sz="2200" dirty="0">
                <a:solidFill>
                  <a:schemeClr val="bg1"/>
                </a:solidFill>
              </a:rPr>
              <a:t>masalah pondasi bangunan, </a:t>
            </a:r>
            <a:br>
              <a:rPr lang="id-ID" sz="2200" dirty="0">
                <a:solidFill>
                  <a:schemeClr val="bg1"/>
                </a:solidFill>
              </a:rPr>
            </a:br>
            <a:r>
              <a:rPr lang="id-ID" sz="2200" dirty="0">
                <a:solidFill>
                  <a:schemeClr val="bg1"/>
                </a:solidFill>
              </a:rPr>
              <a:t>khususnya komponen utama yang menjadi materialnya. </a:t>
            </a:r>
            <a:br>
              <a:rPr lang="id-ID" sz="2200" dirty="0">
                <a:solidFill>
                  <a:schemeClr val="bg1"/>
                </a:solidFill>
              </a:rPr>
            </a:br>
            <a:r>
              <a:rPr lang="id-ID" sz="2200" dirty="0">
                <a:solidFill>
                  <a:schemeClr val="bg1"/>
                </a:solidFill>
              </a:rPr>
              <a:t>Namun sebelum membahas masalah komponennya, </a:t>
            </a:r>
            <a:br>
              <a:rPr lang="id-ID" sz="2200" dirty="0">
                <a:solidFill>
                  <a:schemeClr val="bg1"/>
                </a:solidFill>
              </a:rPr>
            </a:br>
            <a:r>
              <a:rPr lang="id-ID" sz="2200" dirty="0">
                <a:solidFill>
                  <a:schemeClr val="bg1"/>
                </a:solidFill>
              </a:rPr>
              <a:t>perlu kita ketahui dulu, :   “apakah pondasi bangunan itu” ?</a:t>
            </a:r>
            <a:br>
              <a:rPr lang="id-ID" sz="2200" dirty="0">
                <a:solidFill>
                  <a:schemeClr val="bg1"/>
                </a:solidFill>
              </a:rPr>
            </a:br>
            <a:r>
              <a:rPr lang="id-ID" sz="2200" dirty="0">
                <a:solidFill>
                  <a:schemeClr val="bg1"/>
                </a:solidFill>
              </a:rPr>
              <a:t/>
            </a:r>
            <a:br>
              <a:rPr lang="id-ID" sz="2200" dirty="0">
                <a:solidFill>
                  <a:schemeClr val="bg1"/>
                </a:solidFill>
              </a:rPr>
            </a:br>
            <a:r>
              <a:rPr lang="id-ID" sz="2200" dirty="0">
                <a:solidFill>
                  <a:schemeClr val="bg1"/>
                </a:solidFill>
              </a:rPr>
              <a:t>pondasi bangunan ialah komponen yang fungsinya untuk mendukung tegaknya sebuah bangunan di atas lokasi tanah. </a:t>
            </a:r>
            <a:br>
              <a:rPr lang="id-ID" sz="2200" dirty="0">
                <a:solidFill>
                  <a:schemeClr val="bg1"/>
                </a:solidFill>
              </a:rPr>
            </a:br>
            <a:r>
              <a:rPr lang="id-ID" sz="2200" dirty="0">
                <a:solidFill>
                  <a:schemeClr val="bg1"/>
                </a:solidFill>
              </a:rPr>
              <a:t>Untuk membangun sebuah pondasi, ada beberapa material yang dibutuhkan. </a:t>
            </a:r>
            <a:br>
              <a:rPr lang="id-ID" sz="2200" dirty="0">
                <a:solidFill>
                  <a:schemeClr val="bg1"/>
                </a:solidFill>
              </a:rPr>
            </a:br>
            <a:r>
              <a:rPr lang="id-ID" sz="2200" dirty="0"/>
              <a:t/>
            </a:r>
            <a:br>
              <a:rPr lang="id-ID" sz="2200" dirty="0"/>
            </a:br>
            <a:r>
              <a:rPr lang="id-ID" sz="2200" dirty="0">
                <a:solidFill>
                  <a:srgbClr val="FF0000"/>
                </a:solidFill>
              </a:rPr>
              <a:t>.</a:t>
            </a:r>
          </a:p>
        </p:txBody>
      </p:sp>
      <p:sp>
        <p:nvSpPr>
          <p:cNvPr id="3" name="Content Placeholder 2">
            <a:extLst>
              <a:ext uri="{FF2B5EF4-FFF2-40B4-BE49-F238E27FC236}">
                <a16:creationId xmlns:a16="http://schemas.microsoft.com/office/drawing/2014/main" xmlns="" id="{441EE8C4-E54E-41D3-81D9-C5660D748628}"/>
              </a:ext>
            </a:extLst>
          </p:cNvPr>
          <p:cNvSpPr>
            <a:spLocks noGrp="1"/>
          </p:cNvSpPr>
          <p:nvPr>
            <p:ph idx="1"/>
          </p:nvPr>
        </p:nvSpPr>
        <p:spPr>
          <a:xfrm>
            <a:off x="346364" y="685801"/>
            <a:ext cx="11845635" cy="727363"/>
          </a:xfrm>
        </p:spPr>
        <p:txBody>
          <a:bodyPr>
            <a:noAutofit/>
          </a:bodyPr>
          <a:lstStyle/>
          <a:p>
            <a:r>
              <a:rPr lang="id-ID" sz="3700" dirty="0">
                <a:latin typeface="Arial Black" pitchFamily="34" charset="0"/>
              </a:rPr>
              <a:t>Komponen Pondasi Bangunan (2)</a:t>
            </a:r>
          </a:p>
        </p:txBody>
      </p:sp>
    </p:spTree>
    <p:extLst>
      <p:ext uri="{BB962C8B-B14F-4D97-AF65-F5344CB8AC3E}">
        <p14:creationId xmlns:p14="http://schemas.microsoft.com/office/powerpoint/2010/main" val="2428276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0EFB68-7F08-4B5A-A43E-4AAE9E75A02F}"/>
              </a:ext>
            </a:extLst>
          </p:cNvPr>
          <p:cNvSpPr>
            <a:spLocks noGrp="1"/>
          </p:cNvSpPr>
          <p:nvPr>
            <p:ph type="title"/>
          </p:nvPr>
        </p:nvSpPr>
        <p:spPr>
          <a:xfrm>
            <a:off x="684211" y="1787236"/>
            <a:ext cx="11078298" cy="4207163"/>
          </a:xfrm>
        </p:spPr>
        <p:txBody>
          <a:bodyPr>
            <a:normAutofit fontScale="90000"/>
          </a:bodyPr>
          <a:lstStyle/>
          <a:p>
            <a:pPr>
              <a:lnSpc>
                <a:spcPct val="150000"/>
              </a:lnSpc>
            </a:pPr>
            <a:r>
              <a:rPr lang="id-ID" sz="2800" dirty="0">
                <a:solidFill>
                  <a:schemeClr val="bg1"/>
                </a:solidFill>
              </a:rPr>
              <a:t>Semen adalah serbuk atau tepung yang terbuat dari kapur dan material lainnya yang dipakai untuk membuat beton, merekatkan batu bata ataupun membuat tembok (KBBI, 2008). Istilah semen berasal dari bahasa Latin, yaitu caementum yang artinya bahan perekat</a:t>
            </a:r>
            <a:br>
              <a:rPr lang="id-ID" sz="2800" dirty="0">
                <a:solidFill>
                  <a:schemeClr val="bg1"/>
                </a:solidFill>
              </a:rPr>
            </a:br>
            <a:r>
              <a:rPr lang="id-ID" sz="2800" dirty="0">
                <a:solidFill>
                  <a:schemeClr val="bg1"/>
                </a:solidFill>
              </a:rPr>
              <a:t/>
            </a:r>
            <a:br>
              <a:rPr lang="id-ID" sz="2800" dirty="0">
                <a:solidFill>
                  <a:schemeClr val="bg1"/>
                </a:solidFill>
              </a:rPr>
            </a:br>
            <a:r>
              <a:rPr lang="id-ID" sz="2800" dirty="0">
                <a:solidFill>
                  <a:schemeClr val="bg1"/>
                </a:solidFill>
              </a:rPr>
              <a:t>Semen merupakan bahan perekat yang mengikat agregat kasar dan halus dalam adukan cor yang dijadikan pondasi. ...</a:t>
            </a:r>
          </a:p>
        </p:txBody>
      </p:sp>
      <p:sp>
        <p:nvSpPr>
          <p:cNvPr id="3" name="Content Placeholder 2">
            <a:extLst>
              <a:ext uri="{FF2B5EF4-FFF2-40B4-BE49-F238E27FC236}">
                <a16:creationId xmlns:a16="http://schemas.microsoft.com/office/drawing/2014/main" xmlns="" id="{E9701403-F36E-4413-8681-DD267754F565}"/>
              </a:ext>
            </a:extLst>
          </p:cNvPr>
          <p:cNvSpPr>
            <a:spLocks noGrp="1"/>
          </p:cNvSpPr>
          <p:nvPr>
            <p:ph idx="1"/>
          </p:nvPr>
        </p:nvSpPr>
        <p:spPr>
          <a:xfrm>
            <a:off x="684212" y="429491"/>
            <a:ext cx="8534400" cy="914400"/>
          </a:xfrm>
        </p:spPr>
        <p:txBody>
          <a:bodyPr>
            <a:normAutofit/>
          </a:bodyPr>
          <a:lstStyle/>
          <a:p>
            <a:r>
              <a:rPr lang="id-ID" sz="5400" dirty="0">
                <a:solidFill>
                  <a:srgbClr val="FF0000"/>
                </a:solidFill>
              </a:rPr>
              <a:t>Apa itu Semen ?  (1)</a:t>
            </a:r>
          </a:p>
        </p:txBody>
      </p:sp>
    </p:spTree>
    <p:extLst>
      <p:ext uri="{BB962C8B-B14F-4D97-AF65-F5344CB8AC3E}">
        <p14:creationId xmlns:p14="http://schemas.microsoft.com/office/powerpoint/2010/main" val="3298909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C17650-C7A7-4AF0-815C-033F58BFE2EE}"/>
              </a:ext>
            </a:extLst>
          </p:cNvPr>
          <p:cNvSpPr>
            <a:spLocks noGrp="1"/>
          </p:cNvSpPr>
          <p:nvPr>
            <p:ph type="title"/>
          </p:nvPr>
        </p:nvSpPr>
        <p:spPr>
          <a:xfrm>
            <a:off x="817418" y="1690256"/>
            <a:ext cx="10958946" cy="4752108"/>
          </a:xfrm>
        </p:spPr>
        <p:txBody>
          <a:bodyPr>
            <a:noAutofit/>
          </a:bodyPr>
          <a:lstStyle/>
          <a:p>
            <a:pPr>
              <a:lnSpc>
                <a:spcPct val="150000"/>
              </a:lnSpc>
            </a:pPr>
            <a:r>
              <a:rPr lang="id-ID" sz="1800" dirty="0">
                <a:solidFill>
                  <a:schemeClr val="bg1"/>
                </a:solidFill>
              </a:rPr>
              <a:t>Semen merupakan bahan perekat yang mengikat agregat kasar dan halus dalam adukan cor yang dijadikan pondasi. </a:t>
            </a:r>
            <a:br>
              <a:rPr lang="id-ID" sz="1800" dirty="0">
                <a:solidFill>
                  <a:schemeClr val="bg1"/>
                </a:solidFill>
              </a:rPr>
            </a:br>
            <a:r>
              <a:rPr lang="id-ID" sz="1800" dirty="0">
                <a:solidFill>
                  <a:schemeClr val="bg1"/>
                </a:solidFill>
              </a:rPr>
              <a:t>Sifat semen ialah halus dan bisa mengeras jika dicampur dengan air.</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Material semen sendiri cukup kompleks, diantaranya terdiri dari kalsium oksida, tanah liat dengan silika oksida, gamping, alumunium oksida, gips, dan juga besi oksida. Campuran bahan-bahan ini membuat semen bisa mengeras layaknya batu jika sudah tercampur dengan air.</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Semen ternyata tidka hanya terdiri dari satu tipe saja, melainkan ada 5 tipe semen yang sering dipakai berdasarkan fungsinya:</a:t>
            </a:r>
          </a:p>
        </p:txBody>
      </p:sp>
      <p:sp>
        <p:nvSpPr>
          <p:cNvPr id="3" name="Content Placeholder 2">
            <a:extLst>
              <a:ext uri="{FF2B5EF4-FFF2-40B4-BE49-F238E27FC236}">
                <a16:creationId xmlns:a16="http://schemas.microsoft.com/office/drawing/2014/main" xmlns="" id="{7103C943-D255-473A-AC1A-8E9B04E1CBE8}"/>
              </a:ext>
            </a:extLst>
          </p:cNvPr>
          <p:cNvSpPr>
            <a:spLocks noGrp="1"/>
          </p:cNvSpPr>
          <p:nvPr>
            <p:ph idx="1"/>
          </p:nvPr>
        </p:nvSpPr>
        <p:spPr>
          <a:xfrm>
            <a:off x="684212" y="685800"/>
            <a:ext cx="8534400" cy="1004455"/>
          </a:xfrm>
        </p:spPr>
        <p:txBody>
          <a:bodyPr>
            <a:normAutofit/>
          </a:bodyPr>
          <a:lstStyle/>
          <a:p>
            <a:pPr marL="0" indent="0">
              <a:buNone/>
            </a:pPr>
            <a:r>
              <a:rPr lang="id-ID" sz="4000" dirty="0">
                <a:solidFill>
                  <a:srgbClr val="FF0000"/>
                </a:solidFill>
              </a:rPr>
              <a:t>Apakah itu Semen (2)</a:t>
            </a:r>
          </a:p>
        </p:txBody>
      </p:sp>
    </p:spTree>
    <p:extLst>
      <p:ext uri="{BB962C8B-B14F-4D97-AF65-F5344CB8AC3E}">
        <p14:creationId xmlns:p14="http://schemas.microsoft.com/office/powerpoint/2010/main" val="91384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702D15-B74E-40AD-9168-7B2B0B853455}"/>
              </a:ext>
            </a:extLst>
          </p:cNvPr>
          <p:cNvSpPr>
            <a:spLocks noGrp="1"/>
          </p:cNvSpPr>
          <p:nvPr>
            <p:ph type="title"/>
          </p:nvPr>
        </p:nvSpPr>
        <p:spPr>
          <a:xfrm>
            <a:off x="684212" y="928257"/>
            <a:ext cx="11106006" cy="5777344"/>
          </a:xfrm>
        </p:spPr>
        <p:txBody>
          <a:bodyPr>
            <a:noAutofit/>
          </a:bodyPr>
          <a:lstStyle/>
          <a:p>
            <a:pPr>
              <a:spcBef>
                <a:spcPts val="600"/>
              </a:spcBef>
              <a:spcAft>
                <a:spcPts val="1800"/>
              </a:spcAft>
            </a:pPr>
            <a:r>
              <a:rPr lang="id-ID" sz="1800" dirty="0">
                <a:solidFill>
                  <a:schemeClr val="bg1"/>
                </a:solidFill>
              </a:rPr>
              <a:t>Tipe I</a:t>
            </a:r>
            <a:br>
              <a:rPr lang="id-ID" sz="1800" dirty="0">
                <a:solidFill>
                  <a:schemeClr val="bg1"/>
                </a:solidFill>
              </a:rPr>
            </a:br>
            <a:r>
              <a:rPr lang="id-ID" sz="1800" dirty="0">
                <a:solidFill>
                  <a:schemeClr val="bg1"/>
                </a:solidFill>
              </a:rPr>
              <a:t>Yaitu semen unutk bangunan umum. Nama lainnya ialah Ordinary Portand Cement.</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Tipe II</a:t>
            </a:r>
            <a:br>
              <a:rPr lang="id-ID" sz="1800" dirty="0">
                <a:solidFill>
                  <a:schemeClr val="bg1"/>
                </a:solidFill>
              </a:rPr>
            </a:br>
            <a:r>
              <a:rPr lang="id-ID" sz="1800" dirty="0">
                <a:solidFill>
                  <a:schemeClr val="bg1"/>
                </a:solidFill>
              </a:rPr>
              <a:t>Yaitu jenis semen yang digunakan jika ditemui gangguan sulfat dan panas hidrasi yang sedang.</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Tipe III</a:t>
            </a:r>
            <a:br>
              <a:rPr lang="id-ID" sz="1800" dirty="0">
                <a:solidFill>
                  <a:schemeClr val="bg1"/>
                </a:solidFill>
              </a:rPr>
            </a:br>
            <a:r>
              <a:rPr lang="id-ID" sz="1800" dirty="0">
                <a:solidFill>
                  <a:schemeClr val="bg1"/>
                </a:solidFill>
              </a:rPr>
              <a:t>Yaitu semen yang proses pengerasannya bisa berlangsung sangat cepat. Semen ini dimanfaatkan untuk menyelesaikan konstruksi  yang perlu penyelesaian cepat dengan batasan waktu tertentu.</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Tipe IV</a:t>
            </a:r>
            <a:br>
              <a:rPr lang="id-ID" sz="1800" dirty="0">
                <a:solidFill>
                  <a:schemeClr val="bg1"/>
                </a:solidFill>
              </a:rPr>
            </a:br>
            <a:r>
              <a:rPr lang="id-ID" sz="1800" dirty="0">
                <a:solidFill>
                  <a:schemeClr val="bg1"/>
                </a:solidFill>
              </a:rPr>
              <a:t>Yaitu semen yang memiliki panas hidrasi cukup rendah.</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Tipe V</a:t>
            </a:r>
            <a:br>
              <a:rPr lang="id-ID" sz="1800" dirty="0">
                <a:solidFill>
                  <a:schemeClr val="bg1"/>
                </a:solidFill>
              </a:rPr>
            </a:br>
            <a:r>
              <a:rPr lang="id-ID" sz="1800" dirty="0">
                <a:solidFill>
                  <a:schemeClr val="bg1"/>
                </a:solidFill>
              </a:rPr>
              <a:t>Yaitu semen yang dimanfaatkan untuk bahan konstruksi bagi pembangunan yang lokasinya ada di tepian pantai. Selain itu banyak pula diaplikasikan untuk konstruksi yang memiliki masalah sulfat yang tinggi</a:t>
            </a:r>
          </a:p>
        </p:txBody>
      </p:sp>
      <p:sp>
        <p:nvSpPr>
          <p:cNvPr id="3" name="Content Placeholder 2">
            <a:extLst>
              <a:ext uri="{FF2B5EF4-FFF2-40B4-BE49-F238E27FC236}">
                <a16:creationId xmlns:a16="http://schemas.microsoft.com/office/drawing/2014/main" xmlns="" id="{3009D546-18FF-4EE0-A6BC-3AA0EDB1D85C}"/>
              </a:ext>
            </a:extLst>
          </p:cNvPr>
          <p:cNvSpPr>
            <a:spLocks noGrp="1"/>
          </p:cNvSpPr>
          <p:nvPr>
            <p:ph idx="1"/>
          </p:nvPr>
        </p:nvSpPr>
        <p:spPr>
          <a:xfrm>
            <a:off x="623454" y="436420"/>
            <a:ext cx="10875819" cy="491836"/>
          </a:xfrm>
        </p:spPr>
        <p:txBody>
          <a:bodyPr>
            <a:noAutofit/>
          </a:bodyPr>
          <a:lstStyle/>
          <a:p>
            <a:pPr>
              <a:buNone/>
            </a:pPr>
            <a:r>
              <a:rPr lang="nn-NO" sz="3200" dirty="0">
                <a:solidFill>
                  <a:schemeClr val="bg1"/>
                </a:solidFill>
              </a:rPr>
              <a:t>Tipe-tipe </a:t>
            </a:r>
            <a:r>
              <a:rPr lang="nn-NO" sz="3200" dirty="0" smtClean="0">
                <a:solidFill>
                  <a:schemeClr val="bg1"/>
                </a:solidFill>
              </a:rPr>
              <a:t>Semen Dalam Dunia Konstruksi</a:t>
            </a:r>
            <a:r>
              <a:rPr lang="id-ID" sz="3200" dirty="0" smtClean="0">
                <a:solidFill>
                  <a:schemeClr val="bg1"/>
                </a:solidFill>
              </a:rPr>
              <a:t>    </a:t>
            </a:r>
            <a:r>
              <a:rPr lang="nn-NO" sz="3200" dirty="0">
                <a:solidFill>
                  <a:schemeClr val="bg1"/>
                </a:solidFill>
              </a:rPr>
              <a:t>:</a:t>
            </a:r>
            <a:endParaRPr lang="id-ID" sz="3200" dirty="0">
              <a:solidFill>
                <a:schemeClr val="bg1"/>
              </a:solidFill>
            </a:endParaRPr>
          </a:p>
        </p:txBody>
      </p:sp>
    </p:spTree>
    <p:extLst>
      <p:ext uri="{BB962C8B-B14F-4D97-AF65-F5344CB8AC3E}">
        <p14:creationId xmlns:p14="http://schemas.microsoft.com/office/powerpoint/2010/main" val="2241936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F22116-679B-411F-9599-9C17A3E5EC1A}"/>
              </a:ext>
            </a:extLst>
          </p:cNvPr>
          <p:cNvSpPr>
            <a:spLocks noGrp="1"/>
          </p:cNvSpPr>
          <p:nvPr>
            <p:ph type="title"/>
          </p:nvPr>
        </p:nvSpPr>
        <p:spPr>
          <a:xfrm>
            <a:off x="684211" y="1080655"/>
            <a:ext cx="10898189" cy="5320145"/>
          </a:xfrm>
        </p:spPr>
        <p:txBody>
          <a:bodyPr>
            <a:normAutofit fontScale="90000"/>
          </a:bodyPr>
          <a:lstStyle/>
          <a:p>
            <a:r>
              <a:rPr lang="id-ID" sz="2200" dirty="0">
                <a:solidFill>
                  <a:schemeClr val="bg1"/>
                </a:solidFill>
              </a:rPr>
              <a:t>1.Semen Portland Pozolan</a:t>
            </a:r>
            <a:br>
              <a:rPr lang="id-ID" sz="2200" dirty="0">
                <a:solidFill>
                  <a:schemeClr val="bg1"/>
                </a:solidFill>
              </a:rPr>
            </a:br>
            <a:r>
              <a:rPr lang="id-ID" sz="2200" dirty="0">
                <a:solidFill>
                  <a:schemeClr val="bg1"/>
                </a:solidFill>
              </a:rPr>
              <a:t>Semen portland ditambah dengan pozolan dengan angka sekitar 10-30%, di sebut juga dengan semen Traz Portland Cement yang sering dipakai di negara Jerman.</a:t>
            </a:r>
            <a:br>
              <a:rPr lang="id-ID" sz="2200" dirty="0">
                <a:solidFill>
                  <a:schemeClr val="bg1"/>
                </a:solidFill>
              </a:rPr>
            </a:br>
            <a:r>
              <a:rPr lang="id-ID" sz="2200" dirty="0">
                <a:solidFill>
                  <a:schemeClr val="bg1"/>
                </a:solidFill>
              </a:rPr>
              <a:t/>
            </a:r>
            <a:br>
              <a:rPr lang="id-ID" sz="2200" dirty="0">
                <a:solidFill>
                  <a:schemeClr val="bg1"/>
                </a:solidFill>
              </a:rPr>
            </a:br>
            <a:r>
              <a:rPr lang="id-ID" sz="2200" dirty="0">
                <a:solidFill>
                  <a:schemeClr val="bg1"/>
                </a:solidFill>
              </a:rPr>
              <a:t>2. Semen putih</a:t>
            </a:r>
            <a:br>
              <a:rPr lang="id-ID" sz="2200" dirty="0">
                <a:solidFill>
                  <a:schemeClr val="bg1"/>
                </a:solidFill>
              </a:rPr>
            </a:br>
            <a:r>
              <a:rPr lang="id-ID" sz="2200" dirty="0">
                <a:solidFill>
                  <a:schemeClr val="bg1"/>
                </a:solidFill>
              </a:rPr>
              <a:t>Ciri khas dari semen ini ialah memiliki kadar Fe2O3 yang rendah. Warna abu-abunya diakibatkan oleh adanya serbuk besi. Material utamanya ialah dari batu kapur dan tanah liat putih, maka tak heran jika disebut dengan semen putih.</a:t>
            </a:r>
            <a:br>
              <a:rPr lang="id-ID" sz="2200" dirty="0">
                <a:solidFill>
                  <a:schemeClr val="bg1"/>
                </a:solidFill>
              </a:rPr>
            </a:br>
            <a:r>
              <a:rPr lang="id-ID" sz="2200" dirty="0">
                <a:solidFill>
                  <a:schemeClr val="bg1"/>
                </a:solidFill>
              </a:rPr>
              <a:t/>
            </a:r>
            <a:br>
              <a:rPr lang="id-ID" sz="2200" dirty="0">
                <a:solidFill>
                  <a:schemeClr val="bg1"/>
                </a:solidFill>
              </a:rPr>
            </a:br>
            <a:r>
              <a:rPr lang="id-ID" sz="2200" dirty="0">
                <a:solidFill>
                  <a:schemeClr val="bg1"/>
                </a:solidFill>
              </a:rPr>
              <a:t>3. Mansory cement</a:t>
            </a:r>
            <a:br>
              <a:rPr lang="id-ID" sz="2200" dirty="0">
                <a:solidFill>
                  <a:schemeClr val="bg1"/>
                </a:solidFill>
              </a:rPr>
            </a:br>
            <a:r>
              <a:rPr lang="id-ID" sz="2200" dirty="0">
                <a:solidFill>
                  <a:schemeClr val="bg1"/>
                </a:solidFill>
              </a:rPr>
              <a:t>Semen jenis ini memiliki fungsi untuk pasangan tembok serta plasteran bangunan. Yang unik dari semen ini ialah bahannya yang dibuat dari semen portland yang dicampur dengan batu kapur. Dari segi kualitas, semen tipe I memiliki kualitas yang lebih baik dari jenis semen yang satu ini</a:t>
            </a:r>
            <a:r>
              <a:rPr lang="id-ID" sz="1600" dirty="0">
                <a:solidFill>
                  <a:schemeClr val="bg1"/>
                </a:solidFill>
              </a:rPr>
              <a:t>.</a:t>
            </a:r>
            <a:br>
              <a:rPr lang="id-ID" sz="1600" dirty="0">
                <a:solidFill>
                  <a:schemeClr val="bg1"/>
                </a:solidFill>
              </a:rPr>
            </a:br>
            <a:endParaRPr lang="id-ID" sz="1600" dirty="0">
              <a:solidFill>
                <a:schemeClr val="bg1"/>
              </a:solidFill>
            </a:endParaRPr>
          </a:p>
        </p:txBody>
      </p:sp>
      <p:sp>
        <p:nvSpPr>
          <p:cNvPr id="3" name="Content Placeholder 2">
            <a:extLst>
              <a:ext uri="{FF2B5EF4-FFF2-40B4-BE49-F238E27FC236}">
                <a16:creationId xmlns:a16="http://schemas.microsoft.com/office/drawing/2014/main" xmlns="" id="{E872A752-F237-4E09-AB47-E21C003A9381}"/>
              </a:ext>
            </a:extLst>
          </p:cNvPr>
          <p:cNvSpPr>
            <a:spLocks noGrp="1"/>
          </p:cNvSpPr>
          <p:nvPr>
            <p:ph idx="1"/>
          </p:nvPr>
        </p:nvSpPr>
        <p:spPr>
          <a:xfrm>
            <a:off x="545666" y="311728"/>
            <a:ext cx="8534400" cy="551872"/>
          </a:xfrm>
        </p:spPr>
        <p:txBody>
          <a:bodyPr>
            <a:normAutofit fontScale="25000" lnSpcReduction="20000"/>
          </a:bodyPr>
          <a:lstStyle/>
          <a:p>
            <a:endParaRPr lang="id-ID" sz="4000" dirty="0">
              <a:solidFill>
                <a:srgbClr val="FF0000"/>
              </a:solidFill>
            </a:endParaRPr>
          </a:p>
          <a:p>
            <a:pPr>
              <a:buNone/>
            </a:pPr>
            <a:r>
              <a:rPr lang="id-ID" sz="14400" dirty="0">
                <a:solidFill>
                  <a:schemeClr val="bg1"/>
                </a:solidFill>
              </a:rPr>
              <a:t>Jenis-jenis Semen </a:t>
            </a:r>
          </a:p>
          <a:p>
            <a:endParaRPr lang="id-ID" dirty="0">
              <a:solidFill>
                <a:schemeClr val="bg1"/>
              </a:solidFill>
            </a:endParaRPr>
          </a:p>
        </p:txBody>
      </p:sp>
    </p:spTree>
    <p:extLst>
      <p:ext uri="{BB962C8B-B14F-4D97-AF65-F5344CB8AC3E}">
        <p14:creationId xmlns:p14="http://schemas.microsoft.com/office/powerpoint/2010/main" val="1968803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218505-E228-4948-96D1-B2E87EF3DD7B}"/>
              </a:ext>
            </a:extLst>
          </p:cNvPr>
          <p:cNvSpPr>
            <a:spLocks noGrp="1"/>
          </p:cNvSpPr>
          <p:nvPr>
            <p:ph type="title"/>
          </p:nvPr>
        </p:nvSpPr>
        <p:spPr>
          <a:xfrm>
            <a:off x="642648" y="692727"/>
            <a:ext cx="10828915" cy="5329381"/>
          </a:xfrm>
        </p:spPr>
        <p:txBody>
          <a:bodyPr>
            <a:normAutofit/>
          </a:bodyPr>
          <a:lstStyle/>
          <a:p>
            <a:r>
              <a:rPr lang="id-ID" sz="2000" dirty="0">
                <a:solidFill>
                  <a:schemeClr val="bg1"/>
                </a:solidFill>
              </a:rPr>
              <a:t>4. Semen sumur minyak</a:t>
            </a:r>
            <a:br>
              <a:rPr lang="id-ID" sz="2000" dirty="0">
                <a:solidFill>
                  <a:schemeClr val="bg1"/>
                </a:solidFill>
              </a:rPr>
            </a:br>
            <a:r>
              <a:rPr lang="id-ID" sz="2000" dirty="0">
                <a:solidFill>
                  <a:schemeClr val="bg1"/>
                </a:solidFill>
              </a:rPr>
              <a:t>Sesuai namanya, fungsi dari semen ini cukup spesifik, antara lain untuk menyemen pipa pengeboran minyak serta melapisi bocoran gas maupun air yang terjadi.</a:t>
            </a:r>
            <a:br>
              <a:rPr lang="id-ID" sz="2000" dirty="0">
                <a:solidFill>
                  <a:schemeClr val="bg1"/>
                </a:solidFill>
              </a:rPr>
            </a:br>
            <a:r>
              <a:rPr lang="id-ID" sz="2000" dirty="0">
                <a:solidFill>
                  <a:schemeClr val="bg1"/>
                </a:solidFill>
              </a:rPr>
              <a:t/>
            </a:r>
            <a:br>
              <a:rPr lang="id-ID" sz="2000" dirty="0">
                <a:solidFill>
                  <a:schemeClr val="bg1"/>
                </a:solidFill>
              </a:rPr>
            </a:br>
            <a:r>
              <a:rPr lang="id-ID" sz="2000" dirty="0">
                <a:solidFill>
                  <a:schemeClr val="bg1"/>
                </a:solidFill>
              </a:rPr>
              <a:t>5. Hidropobic cement</a:t>
            </a:r>
            <a:br>
              <a:rPr lang="id-ID" sz="2000" dirty="0">
                <a:solidFill>
                  <a:schemeClr val="bg1"/>
                </a:solidFill>
              </a:rPr>
            </a:br>
            <a:r>
              <a:rPr lang="id-ID" sz="2000" dirty="0">
                <a:solidFill>
                  <a:schemeClr val="bg1"/>
                </a:solidFill>
              </a:rPr>
              <a:t>Keunikan dari semen jenis ini ialah klinker yang di giling dengan adanya penambahan asam oleat/ asam streat.</a:t>
            </a:r>
            <a:br>
              <a:rPr lang="id-ID" sz="2000" dirty="0">
                <a:solidFill>
                  <a:schemeClr val="bg1"/>
                </a:solidFill>
              </a:rPr>
            </a:br>
            <a:r>
              <a:rPr lang="id-ID" sz="2000" dirty="0">
                <a:solidFill>
                  <a:schemeClr val="bg1"/>
                </a:solidFill>
              </a:rPr>
              <a:t/>
            </a:r>
            <a:br>
              <a:rPr lang="id-ID" sz="2000" dirty="0">
                <a:solidFill>
                  <a:schemeClr val="bg1"/>
                </a:solidFill>
              </a:rPr>
            </a:br>
            <a:r>
              <a:rPr lang="id-ID" sz="2000" dirty="0">
                <a:solidFill>
                  <a:schemeClr val="bg1"/>
                </a:solidFill>
              </a:rPr>
              <a:t>6. Waterproofed cement</a:t>
            </a:r>
            <a:br>
              <a:rPr lang="id-ID" sz="2000" dirty="0">
                <a:solidFill>
                  <a:schemeClr val="bg1"/>
                </a:solidFill>
              </a:rPr>
            </a:br>
            <a:r>
              <a:rPr lang="id-ID" sz="2000" dirty="0">
                <a:solidFill>
                  <a:schemeClr val="bg1"/>
                </a:solidFill>
              </a:rPr>
              <a:t>Semen ini dibuat dari semen portland dengan penambahan calsium, alumunium, serta sterat logam lain.</a:t>
            </a:r>
            <a:br>
              <a:rPr lang="id-ID" sz="2000" dirty="0">
                <a:solidFill>
                  <a:schemeClr val="bg1"/>
                </a:solidFill>
              </a:rPr>
            </a:br>
            <a:r>
              <a:rPr lang="id-ID" sz="2000" dirty="0">
                <a:solidFill>
                  <a:schemeClr val="bg1"/>
                </a:solidFill>
              </a:rPr>
              <a:t/>
            </a:r>
            <a:br>
              <a:rPr lang="id-ID" sz="2000" dirty="0">
                <a:solidFill>
                  <a:schemeClr val="bg1"/>
                </a:solidFill>
              </a:rPr>
            </a:br>
            <a:r>
              <a:rPr lang="id-ID" sz="2000" dirty="0">
                <a:solidFill>
                  <a:schemeClr val="bg1"/>
                </a:solidFill>
              </a:rPr>
              <a:t>7. Semen alumina</a:t>
            </a:r>
            <a:br>
              <a:rPr lang="id-ID" sz="2000" dirty="0">
                <a:solidFill>
                  <a:schemeClr val="bg1"/>
                </a:solidFill>
              </a:rPr>
            </a:br>
            <a:r>
              <a:rPr lang="id-ID" sz="2000" dirty="0">
                <a:solidFill>
                  <a:schemeClr val="bg1"/>
                </a:solidFill>
              </a:rPr>
              <a:t>Jenis semen yang dibuat dari batu kapur seta bauksit. Kadarnya ialah 60-70% batu kapur, dan 30-40% bauksit yang kemudian dibakar dalam suhu 1600 derajat celcius</a:t>
            </a:r>
          </a:p>
        </p:txBody>
      </p:sp>
    </p:spTree>
    <p:extLst>
      <p:ext uri="{BB962C8B-B14F-4D97-AF65-F5344CB8AC3E}">
        <p14:creationId xmlns:p14="http://schemas.microsoft.com/office/powerpoint/2010/main" val="2718618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2DF116-29DC-4878-9EA0-359C21FFE716}"/>
              </a:ext>
            </a:extLst>
          </p:cNvPr>
          <p:cNvSpPr>
            <a:spLocks noGrp="1"/>
          </p:cNvSpPr>
          <p:nvPr>
            <p:ph type="title"/>
          </p:nvPr>
        </p:nvSpPr>
        <p:spPr>
          <a:xfrm>
            <a:off x="684211" y="484909"/>
            <a:ext cx="10759643" cy="5509491"/>
          </a:xfrm>
        </p:spPr>
        <p:txBody>
          <a:bodyPr>
            <a:noAutofit/>
          </a:bodyPr>
          <a:lstStyle/>
          <a:p>
            <a:r>
              <a:rPr lang="id-ID" sz="2400" dirty="0">
                <a:solidFill>
                  <a:schemeClr val="bg1"/>
                </a:solidFill>
              </a:rPr>
              <a:t>Masing-maisng jenis semen tersebut memiliki keunikan tersendiri dan fungsi yang spesifik. </a:t>
            </a:r>
            <a:br>
              <a:rPr lang="id-ID" sz="2400" dirty="0">
                <a:solidFill>
                  <a:schemeClr val="bg1"/>
                </a:solidFill>
              </a:rPr>
            </a:br>
            <a:r>
              <a:rPr lang="id-ID" sz="2400" dirty="0">
                <a:solidFill>
                  <a:schemeClr val="bg1"/>
                </a:solidFill>
              </a:rPr>
              <a:t>Jadi, untuk setiap kebutuhan kosntruksi, perlu mempertimbangkan sekiranya jenis semen mana yang akan dipakai, seperti pemilihan semen untuk  pembuatan beton precast, beton readymix, pengecoran untuk reinforced concrete, maupun untuk prestressed concrete.</a:t>
            </a:r>
            <a:br>
              <a:rPr lang="id-ID" sz="2400" dirty="0">
                <a:solidFill>
                  <a:schemeClr val="bg1"/>
                </a:solidFill>
              </a:rPr>
            </a:br>
            <a:r>
              <a:rPr lang="id-ID" sz="2400" dirty="0">
                <a:solidFill>
                  <a:schemeClr val="bg1"/>
                </a:solidFill>
              </a:rPr>
              <a:t/>
            </a:r>
            <a:br>
              <a:rPr lang="id-ID" sz="2400" dirty="0">
                <a:solidFill>
                  <a:schemeClr val="bg1"/>
                </a:solidFill>
              </a:rPr>
            </a:br>
            <a:r>
              <a:rPr lang="id-ID" sz="2400" dirty="0">
                <a:solidFill>
                  <a:schemeClr val="bg1"/>
                </a:solidFill>
              </a:rPr>
              <a:t>Jenis semen di atas sudah memiliki standar yang ditetapkan SNI, baik kegunaan maupun perbandingan material pembuatannya. Hal ini tak mengherankan, karena semen  menjadi unsur utama dalam sebuah konstruksi</a:t>
            </a:r>
          </a:p>
        </p:txBody>
      </p:sp>
    </p:spTree>
    <p:extLst>
      <p:ext uri="{BB962C8B-B14F-4D97-AF65-F5344CB8AC3E}">
        <p14:creationId xmlns:p14="http://schemas.microsoft.com/office/powerpoint/2010/main" val="3808292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B004A63-06BD-4944-AA9B-713E7CF274FE}"/>
              </a:ext>
            </a:extLst>
          </p:cNvPr>
          <p:cNvSpPr>
            <a:spLocks noGrp="1"/>
          </p:cNvSpPr>
          <p:nvPr>
            <p:ph idx="1"/>
          </p:nvPr>
        </p:nvSpPr>
        <p:spPr>
          <a:xfrm>
            <a:off x="1219201" y="637309"/>
            <a:ext cx="10252364" cy="4724400"/>
          </a:xfrm>
        </p:spPr>
        <p:txBody>
          <a:bodyPr>
            <a:normAutofit fontScale="85000" lnSpcReduction="20000"/>
          </a:bodyPr>
          <a:lstStyle/>
          <a:p>
            <a:pPr marL="0" indent="0">
              <a:buNone/>
            </a:pPr>
            <a:endParaRPr lang="id-ID" sz="6000" dirty="0"/>
          </a:p>
          <a:p>
            <a:pPr marL="0" indent="0">
              <a:buNone/>
            </a:pPr>
            <a:r>
              <a:rPr lang="fr-FR" sz="6000" dirty="0" err="1"/>
              <a:t>Bahan</a:t>
            </a:r>
            <a:r>
              <a:rPr lang="fr-FR" sz="6000" dirty="0"/>
              <a:t> Baku </a:t>
            </a:r>
            <a:r>
              <a:rPr lang="fr-FR" sz="6000" dirty="0" err="1"/>
              <a:t>Semen</a:t>
            </a:r>
            <a:endParaRPr lang="id-ID" sz="6000" dirty="0"/>
          </a:p>
          <a:p>
            <a:pPr marL="0" indent="0">
              <a:buNone/>
            </a:pPr>
            <a:r>
              <a:rPr lang="fr-FR" sz="6000" dirty="0"/>
              <a:t>Proses </a:t>
            </a:r>
            <a:r>
              <a:rPr lang="fr-FR" sz="6000" dirty="0" err="1"/>
              <a:t>Pembuatan</a:t>
            </a:r>
            <a:r>
              <a:rPr lang="fr-FR" sz="6000" dirty="0"/>
              <a:t> </a:t>
            </a:r>
            <a:r>
              <a:rPr lang="fr-FR" sz="6000" dirty="0" err="1"/>
              <a:t>Semen</a:t>
            </a:r>
            <a:r>
              <a:rPr lang="fr-FR" sz="6000" dirty="0"/>
              <a:t> </a:t>
            </a:r>
            <a:r>
              <a:rPr lang="fr-FR" sz="6000" dirty="0" err="1"/>
              <a:t>Sebagai</a:t>
            </a:r>
            <a:r>
              <a:rPr lang="fr-FR" sz="6000" dirty="0"/>
              <a:t> </a:t>
            </a:r>
            <a:r>
              <a:rPr lang="fr-FR" sz="6000" dirty="0" err="1"/>
              <a:t>Bahan</a:t>
            </a:r>
            <a:r>
              <a:rPr lang="fr-FR" sz="6000" dirty="0"/>
              <a:t> </a:t>
            </a:r>
            <a:r>
              <a:rPr lang="fr-FR" sz="6000" dirty="0" err="1"/>
              <a:t>Utama</a:t>
            </a:r>
            <a:r>
              <a:rPr lang="fr-FR" sz="6000" dirty="0"/>
              <a:t> </a:t>
            </a:r>
            <a:r>
              <a:rPr lang="fr-FR" sz="6000" dirty="0" err="1"/>
              <a:t>Beton</a:t>
            </a:r>
            <a:r>
              <a:rPr lang="fr-FR" sz="6000" dirty="0"/>
              <a:t>, Dari </a:t>
            </a:r>
            <a:r>
              <a:rPr lang="fr-FR" sz="6000" dirty="0" err="1"/>
              <a:t>Tambang</a:t>
            </a:r>
            <a:r>
              <a:rPr lang="id-ID" sz="6000" dirty="0"/>
              <a:t> (Quarry) </a:t>
            </a:r>
            <a:r>
              <a:rPr lang="fr-FR" sz="6000" dirty="0"/>
              <a:t> </a:t>
            </a:r>
            <a:r>
              <a:rPr lang="fr-FR" sz="6000" dirty="0" err="1"/>
              <a:t>Sampai</a:t>
            </a:r>
            <a:r>
              <a:rPr lang="fr-FR" sz="6000" dirty="0"/>
              <a:t> </a:t>
            </a:r>
            <a:r>
              <a:rPr lang="fr-FR" sz="6000" dirty="0" err="1"/>
              <a:t>Jadi</a:t>
            </a:r>
            <a:r>
              <a:rPr lang="fr-FR" sz="6000" dirty="0"/>
              <a:t> </a:t>
            </a:r>
            <a:r>
              <a:rPr lang="fr-FR" sz="6000" dirty="0" err="1"/>
              <a:t>Semen</a:t>
            </a:r>
            <a:endParaRPr lang="fr-FR" sz="6000" dirty="0"/>
          </a:p>
          <a:p>
            <a:pPr marL="0" indent="0">
              <a:buNone/>
            </a:pPr>
            <a:endParaRPr lang="fr-FR" sz="6000" dirty="0"/>
          </a:p>
          <a:p>
            <a:endParaRPr lang="fr-FR" dirty="0"/>
          </a:p>
        </p:txBody>
      </p:sp>
    </p:spTree>
    <p:extLst>
      <p:ext uri="{BB962C8B-B14F-4D97-AF65-F5344CB8AC3E}">
        <p14:creationId xmlns:p14="http://schemas.microsoft.com/office/powerpoint/2010/main" val="201957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D134267A-ACDE-43B8-97AD-7C4D2CE634E9}"/>
              </a:ext>
            </a:extLst>
          </p:cNvPr>
          <p:cNvPicPr>
            <a:picLocks noGrp="1" noChangeAspect="1"/>
          </p:cNvPicPr>
          <p:nvPr>
            <p:ph idx="1"/>
          </p:nvPr>
        </p:nvPicPr>
        <p:blipFill>
          <a:blip r:embed="rId2"/>
          <a:stretch>
            <a:fillRect/>
          </a:stretch>
        </p:blipFill>
        <p:spPr>
          <a:xfrm>
            <a:off x="-1" y="0"/>
            <a:ext cx="12316691" cy="6857999"/>
          </a:xfrm>
          <a:prstGeom prst="rect">
            <a:avLst/>
          </a:prstGeom>
        </p:spPr>
      </p:pic>
    </p:spTree>
    <p:extLst>
      <p:ext uri="{BB962C8B-B14F-4D97-AF65-F5344CB8AC3E}">
        <p14:creationId xmlns:p14="http://schemas.microsoft.com/office/powerpoint/2010/main" val="1541744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B8FAF3CF-1415-4037-A089-F9690233FEB9}"/>
              </a:ext>
            </a:extLst>
          </p:cNvPr>
          <p:cNvPicPr>
            <a:picLocks noGrp="1" noChangeAspect="1"/>
          </p:cNvPicPr>
          <p:nvPr>
            <p:ph idx="1"/>
          </p:nvPr>
        </p:nvPicPr>
        <p:blipFill rotWithShape="1">
          <a:blip r:embed="rId2"/>
          <a:srcRect b="16019"/>
          <a:stretch/>
        </p:blipFill>
        <p:spPr>
          <a:xfrm>
            <a:off x="0" y="0"/>
            <a:ext cx="12191999" cy="6858000"/>
          </a:xfrm>
          <a:prstGeom prst="rect">
            <a:avLst/>
          </a:prstGeom>
        </p:spPr>
      </p:pic>
      <p:pic>
        <p:nvPicPr>
          <p:cNvPr id="5" name="Picture 4">
            <a:extLst>
              <a:ext uri="{FF2B5EF4-FFF2-40B4-BE49-F238E27FC236}">
                <a16:creationId xmlns:a16="http://schemas.microsoft.com/office/drawing/2014/main" xmlns="" id="{6C9185E9-34C5-44F4-93A3-ACD4BBD5405A}"/>
              </a:ext>
            </a:extLst>
          </p:cNvPr>
          <p:cNvPicPr>
            <a:picLocks noChangeAspect="1"/>
          </p:cNvPicPr>
          <p:nvPr/>
        </p:nvPicPr>
        <p:blipFill>
          <a:blip r:embed="rId3"/>
          <a:stretch>
            <a:fillRect/>
          </a:stretch>
        </p:blipFill>
        <p:spPr>
          <a:xfrm>
            <a:off x="8021783" y="332509"/>
            <a:ext cx="3325090" cy="929121"/>
          </a:xfrm>
          <a:prstGeom prst="rect">
            <a:avLst/>
          </a:prstGeom>
        </p:spPr>
      </p:pic>
    </p:spTree>
    <p:extLst>
      <p:ext uri="{BB962C8B-B14F-4D97-AF65-F5344CB8AC3E}">
        <p14:creationId xmlns:p14="http://schemas.microsoft.com/office/powerpoint/2010/main" val="1247273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790FAEA6-3604-4B1B-8614-7D0A7EC59922}"/>
              </a:ext>
            </a:extLst>
          </p:cNvPr>
          <p:cNvPicPr>
            <a:picLocks noGrp="1" noChangeAspect="1"/>
          </p:cNvPicPr>
          <p:nvPr>
            <p:ph idx="1"/>
          </p:nvPr>
        </p:nvPicPr>
        <p:blipFill rotWithShape="1">
          <a:blip r:embed="rId2"/>
          <a:srcRect t="15177" b="15292"/>
          <a:stretch/>
        </p:blipFill>
        <p:spPr>
          <a:xfrm>
            <a:off x="0" y="817419"/>
            <a:ext cx="12191999" cy="5417126"/>
          </a:xfrm>
          <a:prstGeom prst="rect">
            <a:avLst/>
          </a:prstGeom>
        </p:spPr>
      </p:pic>
      <p:pic>
        <p:nvPicPr>
          <p:cNvPr id="5" name="Picture 4">
            <a:extLst>
              <a:ext uri="{FF2B5EF4-FFF2-40B4-BE49-F238E27FC236}">
                <a16:creationId xmlns:a16="http://schemas.microsoft.com/office/drawing/2014/main" xmlns="" id="{D8A317C4-2674-43F7-AC50-1A2D7107F26F}"/>
              </a:ext>
            </a:extLst>
          </p:cNvPr>
          <p:cNvPicPr>
            <a:picLocks noChangeAspect="1"/>
          </p:cNvPicPr>
          <p:nvPr/>
        </p:nvPicPr>
        <p:blipFill>
          <a:blip r:embed="rId3"/>
          <a:stretch>
            <a:fillRect/>
          </a:stretch>
        </p:blipFill>
        <p:spPr>
          <a:xfrm>
            <a:off x="0" y="0"/>
            <a:ext cx="3477491" cy="865909"/>
          </a:xfrm>
          <a:prstGeom prst="rect">
            <a:avLst/>
          </a:prstGeom>
        </p:spPr>
      </p:pic>
      <p:pic>
        <p:nvPicPr>
          <p:cNvPr id="2" name="Picture 1">
            <a:extLst>
              <a:ext uri="{FF2B5EF4-FFF2-40B4-BE49-F238E27FC236}">
                <a16:creationId xmlns:a16="http://schemas.microsoft.com/office/drawing/2014/main" xmlns="" id="{08DD58EE-447D-4C64-9B2C-DD21A716E55C}"/>
              </a:ext>
            </a:extLst>
          </p:cNvPr>
          <p:cNvPicPr>
            <a:picLocks noChangeAspect="1"/>
          </p:cNvPicPr>
          <p:nvPr/>
        </p:nvPicPr>
        <p:blipFill>
          <a:blip r:embed="rId4"/>
          <a:stretch>
            <a:fillRect/>
          </a:stretch>
        </p:blipFill>
        <p:spPr>
          <a:xfrm>
            <a:off x="196434" y="5708273"/>
            <a:ext cx="3475021" cy="865707"/>
          </a:xfrm>
          <a:prstGeom prst="rect">
            <a:avLst/>
          </a:prstGeom>
        </p:spPr>
      </p:pic>
      <p:pic>
        <p:nvPicPr>
          <p:cNvPr id="3" name="Picture 2">
            <a:extLst>
              <a:ext uri="{FF2B5EF4-FFF2-40B4-BE49-F238E27FC236}">
                <a16:creationId xmlns:a16="http://schemas.microsoft.com/office/drawing/2014/main" xmlns="" id="{02C3D85F-B6D8-491F-A1F7-308CA1111932}"/>
              </a:ext>
            </a:extLst>
          </p:cNvPr>
          <p:cNvPicPr>
            <a:picLocks noChangeAspect="1"/>
          </p:cNvPicPr>
          <p:nvPr/>
        </p:nvPicPr>
        <p:blipFill>
          <a:blip r:embed="rId4"/>
          <a:stretch>
            <a:fillRect/>
          </a:stretch>
        </p:blipFill>
        <p:spPr>
          <a:xfrm>
            <a:off x="9559636" y="5846618"/>
            <a:ext cx="2435930" cy="865707"/>
          </a:xfrm>
          <a:prstGeom prst="rect">
            <a:avLst/>
          </a:prstGeom>
        </p:spPr>
      </p:pic>
    </p:spTree>
    <p:extLst>
      <p:ext uri="{BB962C8B-B14F-4D97-AF65-F5344CB8AC3E}">
        <p14:creationId xmlns:p14="http://schemas.microsoft.com/office/powerpoint/2010/main" val="434001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3D770A-A29F-4806-BB1C-D709DC41DE48}"/>
              </a:ext>
            </a:extLst>
          </p:cNvPr>
          <p:cNvSpPr>
            <a:spLocks noGrp="1"/>
          </p:cNvSpPr>
          <p:nvPr>
            <p:ph type="title"/>
          </p:nvPr>
        </p:nvSpPr>
        <p:spPr>
          <a:xfrm>
            <a:off x="1136072" y="1336120"/>
            <a:ext cx="9434945" cy="658936"/>
          </a:xfrm>
        </p:spPr>
        <p:txBody>
          <a:bodyPr>
            <a:normAutofit fontScale="90000"/>
          </a:bodyPr>
          <a:lstStyle/>
          <a:p>
            <a:r>
              <a:rPr lang="en-US" dirty="0" smtClean="0">
                <a:solidFill>
                  <a:schemeClr val="bg1"/>
                </a:solidFill>
              </a:rPr>
              <a:t>A</a:t>
            </a:r>
            <a:r>
              <a:rPr lang="id-ID" dirty="0" smtClean="0">
                <a:solidFill>
                  <a:schemeClr val="bg1"/>
                </a:solidFill>
              </a:rPr>
              <a:t>. </a:t>
            </a:r>
            <a:r>
              <a:rPr lang="id-ID" dirty="0">
                <a:solidFill>
                  <a:schemeClr val="bg1"/>
                </a:solidFill>
              </a:rPr>
              <a:t>Batu kapur (lime stone</a:t>
            </a:r>
            <a:r>
              <a:rPr lang="id-ID" dirty="0"/>
              <a:t>)</a:t>
            </a:r>
            <a:br>
              <a:rPr lang="id-ID" dirty="0"/>
            </a:br>
            <a:endParaRPr lang="id-ID" dirty="0"/>
          </a:p>
        </p:txBody>
      </p:sp>
      <p:sp>
        <p:nvSpPr>
          <p:cNvPr id="3" name="Content Placeholder 2">
            <a:extLst>
              <a:ext uri="{FF2B5EF4-FFF2-40B4-BE49-F238E27FC236}">
                <a16:creationId xmlns:a16="http://schemas.microsoft.com/office/drawing/2014/main" xmlns="" id="{2652C6D0-B0BE-4951-AD2F-18C15D4A23F3}"/>
              </a:ext>
            </a:extLst>
          </p:cNvPr>
          <p:cNvSpPr>
            <a:spLocks noGrp="1"/>
          </p:cNvSpPr>
          <p:nvPr>
            <p:ph idx="1"/>
          </p:nvPr>
        </p:nvSpPr>
        <p:spPr>
          <a:xfrm>
            <a:off x="684212" y="346364"/>
            <a:ext cx="8534400" cy="1094510"/>
          </a:xfrm>
        </p:spPr>
        <p:txBody>
          <a:bodyPr>
            <a:normAutofit/>
          </a:bodyPr>
          <a:lstStyle/>
          <a:p>
            <a:r>
              <a:rPr lang="id-ID" sz="4000" dirty="0"/>
              <a:t>1. Bahan Utama  : </a:t>
            </a:r>
          </a:p>
          <a:p>
            <a:pPr marL="0" indent="0">
              <a:buNone/>
            </a:pPr>
            <a:endParaRPr lang="id-ID" sz="4000" dirty="0"/>
          </a:p>
        </p:txBody>
      </p:sp>
      <p:sp>
        <p:nvSpPr>
          <p:cNvPr id="5" name="Rectangle 4">
            <a:extLst>
              <a:ext uri="{FF2B5EF4-FFF2-40B4-BE49-F238E27FC236}">
                <a16:creationId xmlns:a16="http://schemas.microsoft.com/office/drawing/2014/main" xmlns="" id="{E6ADEBC2-5D97-41C6-9433-E92A1CF7F5C6}"/>
              </a:ext>
            </a:extLst>
          </p:cNvPr>
          <p:cNvSpPr/>
          <p:nvPr/>
        </p:nvSpPr>
        <p:spPr>
          <a:xfrm>
            <a:off x="1454728" y="2050473"/>
            <a:ext cx="9878290" cy="1569660"/>
          </a:xfrm>
          <a:prstGeom prst="rect">
            <a:avLst/>
          </a:prstGeom>
        </p:spPr>
        <p:txBody>
          <a:bodyPr wrap="square">
            <a:spAutoFit/>
          </a:bodyPr>
          <a:lstStyle/>
          <a:p>
            <a:r>
              <a:rPr lang="id-ID" sz="3200" dirty="0">
                <a:solidFill>
                  <a:schemeClr val="bg1"/>
                </a:solidFill>
              </a:rPr>
              <a:t>batu kapur atau batugamping (limestone) memegang komposisi tertinggi dari raw meal atau campuran bahan baku semen</a:t>
            </a:r>
          </a:p>
        </p:txBody>
      </p:sp>
      <p:sp>
        <p:nvSpPr>
          <p:cNvPr id="6" name="Content Placeholder 2">
            <a:extLst>
              <a:ext uri="{FF2B5EF4-FFF2-40B4-BE49-F238E27FC236}">
                <a16:creationId xmlns:a16="http://schemas.microsoft.com/office/drawing/2014/main" xmlns="" id="{2E2EECC1-776D-4B95-A4A1-480B50F2ED44}"/>
              </a:ext>
            </a:extLst>
          </p:cNvPr>
          <p:cNvSpPr txBox="1">
            <a:spLocks/>
          </p:cNvSpPr>
          <p:nvPr/>
        </p:nvSpPr>
        <p:spPr>
          <a:xfrm>
            <a:off x="900545" y="3699164"/>
            <a:ext cx="10418618" cy="1690253"/>
          </a:xfrm>
          <a:prstGeom prst="rect">
            <a:avLst/>
          </a:prstGeom>
        </p:spPr>
        <p:txBody>
          <a:bodyPr vert="horz" lIns="91440" tIns="45720" rIns="91440" bIns="45720" rtlCol="0" anchor="ctr">
            <a:normAutofit/>
          </a:bodyPr>
          <a:lstStyle/>
          <a:p>
            <a:pPr marL="285750" marR="0" lvl="0" indent="-285750" algn="l" defTabSz="457200" rtl="0" eaLnBrk="1" fontAlgn="auto" latinLnBrk="0" hangingPunct="1">
              <a:lnSpc>
                <a:spcPct val="100000"/>
              </a:lnSpc>
              <a:spcBef>
                <a:spcPct val="20000"/>
              </a:spcBef>
              <a:spcAft>
                <a:spcPts val="600"/>
              </a:spcAft>
              <a:buClr>
                <a:schemeClr val="tx1"/>
              </a:buClr>
              <a:buSzPct val="80000"/>
              <a:buFont typeface="Wingdings 3" panose="05040102010807070707" pitchFamily="18" charset="2"/>
              <a:buChar char=""/>
              <a:tabLst/>
              <a:defRPr/>
            </a:pPr>
            <a:r>
              <a:rPr lang="en-US" sz="4000" dirty="0" smtClean="0">
                <a:solidFill>
                  <a:schemeClr val="bg2">
                    <a:lumMod val="75000"/>
                  </a:schemeClr>
                </a:solidFill>
              </a:rPr>
              <a:t>B</a:t>
            </a:r>
            <a:r>
              <a:rPr kumimoji="0" lang="id-ID" sz="4000" b="0" i="0" u="none" strike="noStrike" kern="1200" cap="none" spc="0" normalizeH="0" baseline="0" noProof="0" dirty="0" smtClean="0">
                <a:ln>
                  <a:noFill/>
                </a:ln>
                <a:solidFill>
                  <a:schemeClr val="bg2">
                    <a:lumMod val="75000"/>
                  </a:schemeClr>
                </a:solidFill>
                <a:effectLst/>
                <a:uLnTx/>
                <a:uFillTx/>
                <a:latin typeface="+mn-lt"/>
                <a:ea typeface="+mn-ea"/>
                <a:cs typeface="+mn-cs"/>
              </a:rPr>
              <a:t>. shale, clay, atau tanah liat</a:t>
            </a:r>
          </a:p>
          <a:p>
            <a:pPr marL="285750" marR="0" lvl="0" indent="-285750" algn="l" defTabSz="457200" rtl="0" eaLnBrk="1" fontAlgn="auto" latinLnBrk="0" hangingPunct="1">
              <a:lnSpc>
                <a:spcPct val="100000"/>
              </a:lnSpc>
              <a:spcBef>
                <a:spcPct val="20000"/>
              </a:spcBef>
              <a:spcAft>
                <a:spcPts val="600"/>
              </a:spcAft>
              <a:buClr>
                <a:schemeClr val="tx1"/>
              </a:buClr>
              <a:buSzPct val="80000"/>
              <a:buFont typeface="Wingdings 3" panose="05040102010807070707" pitchFamily="18" charset="2"/>
              <a:buChar char=""/>
              <a:tabLst/>
              <a:defRPr/>
            </a:pPr>
            <a:endParaRPr kumimoji="0" lang="id-ID" sz="2000" b="0" i="0" u="none" strike="noStrike" kern="1200" cap="none" spc="0" normalizeH="0" baseline="0" noProof="0" dirty="0">
              <a:ln>
                <a:noFill/>
              </a:ln>
              <a:solidFill>
                <a:schemeClr val="bg2">
                  <a:lumMod val="75000"/>
                </a:schemeClr>
              </a:solidFill>
              <a:effectLst/>
              <a:uLnTx/>
              <a:uFillTx/>
              <a:latin typeface="+mn-lt"/>
              <a:ea typeface="+mn-ea"/>
              <a:cs typeface="+mn-cs"/>
            </a:endParaRPr>
          </a:p>
        </p:txBody>
      </p:sp>
      <p:sp>
        <p:nvSpPr>
          <p:cNvPr id="7" name="Rectangle 6"/>
          <p:cNvSpPr/>
          <p:nvPr/>
        </p:nvSpPr>
        <p:spPr>
          <a:xfrm>
            <a:off x="1385455" y="5334000"/>
            <a:ext cx="8963890" cy="646331"/>
          </a:xfrm>
          <a:prstGeom prst="rect">
            <a:avLst/>
          </a:prstGeom>
        </p:spPr>
        <p:txBody>
          <a:bodyPr wrap="square">
            <a:spAutoFit/>
          </a:bodyPr>
          <a:lstStyle/>
          <a:p>
            <a:r>
              <a:rPr lang="id-ID" dirty="0" smtClean="0"/>
              <a:t>Tambang/Quarry  Batu Kapur dan Tanah Liat</a:t>
            </a:r>
            <a:br>
              <a:rPr lang="id-ID" dirty="0" smtClean="0"/>
            </a:br>
            <a:endParaRPr lang="en-US" dirty="0"/>
          </a:p>
        </p:txBody>
      </p:sp>
    </p:spTree>
    <p:extLst>
      <p:ext uri="{BB962C8B-B14F-4D97-AF65-F5344CB8AC3E}">
        <p14:creationId xmlns:p14="http://schemas.microsoft.com/office/powerpoint/2010/main" val="3554748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314096-CEDE-4ED0-A508-4A774322A530}"/>
              </a:ext>
            </a:extLst>
          </p:cNvPr>
          <p:cNvSpPr>
            <a:spLocks noGrp="1"/>
          </p:cNvSpPr>
          <p:nvPr>
            <p:ph type="title"/>
          </p:nvPr>
        </p:nvSpPr>
        <p:spPr>
          <a:xfrm>
            <a:off x="1593273" y="1136073"/>
            <a:ext cx="9227127" cy="1274619"/>
          </a:xfrm>
        </p:spPr>
        <p:txBody>
          <a:bodyPr>
            <a:noAutofit/>
          </a:bodyPr>
          <a:lstStyle/>
          <a:p>
            <a:r>
              <a:rPr lang="id-ID" dirty="0"/>
              <a:t/>
            </a:r>
            <a:br>
              <a:rPr lang="id-ID" dirty="0"/>
            </a:br>
            <a:r>
              <a:rPr lang="en-US" dirty="0" smtClean="0"/>
              <a:t/>
            </a:r>
            <a:br>
              <a:rPr lang="en-US" dirty="0" smtClean="0"/>
            </a:br>
            <a:r>
              <a:rPr lang="en-US" sz="2800" dirty="0" err="1" smtClean="0">
                <a:solidFill>
                  <a:schemeClr val="bg1"/>
                </a:solidFill>
              </a:rPr>
              <a:t>A.Pasir</a:t>
            </a:r>
            <a:r>
              <a:rPr lang="en-US" sz="2800" dirty="0" smtClean="0">
                <a:solidFill>
                  <a:schemeClr val="bg1"/>
                </a:solidFill>
              </a:rPr>
              <a:t> </a:t>
            </a:r>
            <a:r>
              <a:rPr lang="en-US" sz="2800" dirty="0" err="1" smtClean="0">
                <a:solidFill>
                  <a:schemeClr val="bg1"/>
                </a:solidFill>
              </a:rPr>
              <a:t>besi</a:t>
            </a:r>
            <a:r>
              <a:rPr lang="en-US" sz="2800" dirty="0" smtClean="0">
                <a:solidFill>
                  <a:schemeClr val="bg1"/>
                </a:solidFill>
              </a:rPr>
              <a:t> /</a:t>
            </a:r>
            <a:r>
              <a:rPr lang="en-US" sz="2800" dirty="0" err="1" smtClean="0">
                <a:solidFill>
                  <a:schemeClr val="bg1"/>
                </a:solidFill>
              </a:rPr>
              <a:t>Ironsand</a:t>
            </a:r>
            <a:r>
              <a:rPr lang="en-US" sz="2800" dirty="0" smtClean="0">
                <a:solidFill>
                  <a:schemeClr val="bg1"/>
                </a:solidFill>
              </a:rPr>
              <a:t/>
            </a:r>
            <a:br>
              <a:rPr lang="en-US" sz="2800" dirty="0" smtClean="0">
                <a:solidFill>
                  <a:schemeClr val="bg1"/>
                </a:solidFill>
              </a:rPr>
            </a:br>
            <a:r>
              <a:rPr lang="en-US" sz="2800" dirty="0" smtClean="0">
                <a:solidFill>
                  <a:schemeClr val="bg1"/>
                </a:solidFill>
              </a:rPr>
              <a:t>B. </a:t>
            </a:r>
            <a:r>
              <a:rPr lang="id-ID" sz="2800" dirty="0" smtClean="0">
                <a:solidFill>
                  <a:schemeClr val="bg1"/>
                </a:solidFill>
              </a:rPr>
              <a:t>B</a:t>
            </a:r>
            <a:r>
              <a:rPr lang="fr-FR" sz="2800" dirty="0" smtClean="0">
                <a:solidFill>
                  <a:schemeClr val="bg1"/>
                </a:solidFill>
              </a:rPr>
              <a:t>. </a:t>
            </a:r>
            <a:r>
              <a:rPr lang="id-ID" sz="2800" dirty="0" smtClean="0">
                <a:solidFill>
                  <a:schemeClr val="bg1"/>
                </a:solidFill>
              </a:rPr>
              <a:t>P</a:t>
            </a:r>
            <a:r>
              <a:rPr lang="fr-FR" sz="2800" dirty="0" err="1" smtClean="0">
                <a:solidFill>
                  <a:schemeClr val="bg1"/>
                </a:solidFill>
              </a:rPr>
              <a:t>asir</a:t>
            </a:r>
            <a:r>
              <a:rPr lang="fr-FR" sz="2800" dirty="0" smtClean="0">
                <a:solidFill>
                  <a:schemeClr val="bg1"/>
                </a:solidFill>
              </a:rPr>
              <a:t> </a:t>
            </a:r>
            <a:r>
              <a:rPr lang="id-ID" sz="2800" dirty="0" smtClean="0">
                <a:solidFill>
                  <a:schemeClr val="bg1"/>
                </a:solidFill>
              </a:rPr>
              <a:t>S</a:t>
            </a:r>
            <a:r>
              <a:rPr lang="fr-FR" sz="2800" dirty="0" err="1" smtClean="0">
                <a:solidFill>
                  <a:schemeClr val="bg1"/>
                </a:solidFill>
              </a:rPr>
              <a:t>ilika</a:t>
            </a:r>
            <a:r>
              <a:rPr lang="fr-FR" sz="2800" dirty="0" smtClean="0">
                <a:solidFill>
                  <a:schemeClr val="bg1"/>
                </a:solidFill>
              </a:rPr>
              <a:t> </a:t>
            </a:r>
            <a:r>
              <a:rPr lang="fr-FR" sz="2800" dirty="0" err="1" smtClean="0">
                <a:solidFill>
                  <a:schemeClr val="bg1"/>
                </a:solidFill>
              </a:rPr>
              <a:t>atau</a:t>
            </a:r>
            <a:r>
              <a:rPr lang="fr-FR" sz="2800" dirty="0" smtClean="0">
                <a:solidFill>
                  <a:schemeClr val="bg1"/>
                </a:solidFill>
              </a:rPr>
              <a:t> </a:t>
            </a:r>
            <a:r>
              <a:rPr lang="id-ID" sz="2800" dirty="0" smtClean="0">
                <a:solidFill>
                  <a:schemeClr val="bg1"/>
                </a:solidFill>
              </a:rPr>
              <a:t>S</a:t>
            </a:r>
            <a:r>
              <a:rPr lang="fr-FR" sz="2800" dirty="0" err="1" smtClean="0">
                <a:solidFill>
                  <a:schemeClr val="bg1"/>
                </a:solidFill>
              </a:rPr>
              <a:t>ilica</a:t>
            </a:r>
            <a:r>
              <a:rPr lang="fr-FR" sz="2800" dirty="0" smtClean="0">
                <a:solidFill>
                  <a:schemeClr val="bg1"/>
                </a:solidFill>
              </a:rPr>
              <a:t> </a:t>
            </a:r>
            <a:r>
              <a:rPr lang="id-ID" sz="2800" dirty="0" smtClean="0">
                <a:solidFill>
                  <a:schemeClr val="bg1"/>
                </a:solidFill>
              </a:rPr>
              <a:t>S</a:t>
            </a:r>
            <a:r>
              <a:rPr lang="fr-FR" sz="2800" dirty="0" smtClean="0">
                <a:solidFill>
                  <a:schemeClr val="bg1"/>
                </a:solidFill>
              </a:rPr>
              <a:t>and</a:t>
            </a:r>
            <a:r>
              <a:rPr lang="fr-FR" sz="2800" dirty="0" smtClean="0">
                <a:solidFill>
                  <a:srgbClr val="FF0000"/>
                </a:solidFill>
              </a:rPr>
              <a:t/>
            </a:r>
            <a:br>
              <a:rPr lang="fr-FR" sz="2800" dirty="0" smtClean="0">
                <a:solidFill>
                  <a:srgbClr val="FF0000"/>
                </a:solidFill>
              </a:rPr>
            </a:br>
            <a:r>
              <a:rPr lang="id-ID" dirty="0"/>
              <a:t/>
            </a:r>
            <a:br>
              <a:rPr lang="id-ID" dirty="0"/>
            </a:br>
            <a:endParaRPr lang="id-ID" dirty="0"/>
          </a:p>
        </p:txBody>
      </p:sp>
      <p:sp>
        <p:nvSpPr>
          <p:cNvPr id="3" name="Content Placeholder 2">
            <a:extLst>
              <a:ext uri="{FF2B5EF4-FFF2-40B4-BE49-F238E27FC236}">
                <a16:creationId xmlns:a16="http://schemas.microsoft.com/office/drawing/2014/main" xmlns="" id="{9C27AB90-D7F4-4D57-BE71-CDBEF4B68B15}"/>
              </a:ext>
            </a:extLst>
          </p:cNvPr>
          <p:cNvSpPr>
            <a:spLocks noGrp="1"/>
          </p:cNvSpPr>
          <p:nvPr>
            <p:ph idx="1"/>
          </p:nvPr>
        </p:nvSpPr>
        <p:spPr>
          <a:xfrm>
            <a:off x="684212" y="685801"/>
            <a:ext cx="8335097" cy="644235"/>
          </a:xfrm>
        </p:spPr>
        <p:txBody>
          <a:bodyPr>
            <a:normAutofit fontScale="85000" lnSpcReduction="20000"/>
          </a:bodyPr>
          <a:lstStyle/>
          <a:p>
            <a:pPr>
              <a:buNone/>
            </a:pPr>
            <a:r>
              <a:rPr lang="da-DK" sz="4100" dirty="0"/>
              <a:t>2. </a:t>
            </a:r>
            <a:r>
              <a:rPr lang="id-ID" sz="4100" dirty="0"/>
              <a:t>B</a:t>
            </a:r>
            <a:r>
              <a:rPr lang="da-DK" sz="4100" dirty="0"/>
              <a:t>ahan </a:t>
            </a:r>
            <a:r>
              <a:rPr lang="id-ID" sz="4100" dirty="0"/>
              <a:t>P</a:t>
            </a:r>
            <a:r>
              <a:rPr lang="da-DK" sz="4100" dirty="0"/>
              <a:t>enyeimbang</a:t>
            </a:r>
          </a:p>
          <a:p>
            <a:endParaRPr lang="da-DK" i="1" dirty="0"/>
          </a:p>
        </p:txBody>
      </p:sp>
      <p:sp>
        <p:nvSpPr>
          <p:cNvPr id="5" name="Rectangle 4"/>
          <p:cNvSpPr/>
          <p:nvPr/>
        </p:nvSpPr>
        <p:spPr>
          <a:xfrm>
            <a:off x="678874" y="2618509"/>
            <a:ext cx="6763008" cy="630942"/>
          </a:xfrm>
          <a:prstGeom prst="rect">
            <a:avLst/>
          </a:prstGeom>
        </p:spPr>
        <p:txBody>
          <a:bodyPr wrap="square">
            <a:spAutoFit/>
          </a:bodyPr>
          <a:lstStyle/>
          <a:p>
            <a:r>
              <a:rPr lang="id-ID" sz="3500" dirty="0" smtClean="0">
                <a:solidFill>
                  <a:schemeClr val="bg1"/>
                </a:solidFill>
              </a:rPr>
              <a:t>3. Bahan Pembakaran</a:t>
            </a:r>
            <a:endParaRPr lang="id-ID" sz="3500" dirty="0">
              <a:solidFill>
                <a:schemeClr val="bg1"/>
              </a:solidFill>
            </a:endParaRPr>
          </a:p>
        </p:txBody>
      </p:sp>
      <p:sp>
        <p:nvSpPr>
          <p:cNvPr id="6" name="Rectangle 5"/>
          <p:cNvSpPr/>
          <p:nvPr/>
        </p:nvSpPr>
        <p:spPr>
          <a:xfrm>
            <a:off x="817419" y="3244333"/>
            <a:ext cx="6050588" cy="523220"/>
          </a:xfrm>
          <a:prstGeom prst="rect">
            <a:avLst/>
          </a:prstGeom>
        </p:spPr>
        <p:txBody>
          <a:bodyPr wrap="square">
            <a:spAutoFit/>
          </a:bodyPr>
          <a:lstStyle/>
          <a:p>
            <a:r>
              <a:rPr lang="fr-FR" sz="2800" dirty="0" smtClean="0">
                <a:solidFill>
                  <a:schemeClr val="bg1"/>
                </a:solidFill>
              </a:rPr>
              <a:t>A. </a:t>
            </a:r>
            <a:r>
              <a:rPr lang="fr-FR" sz="2800" dirty="0" err="1" smtClean="0">
                <a:solidFill>
                  <a:schemeClr val="bg1"/>
                </a:solidFill>
              </a:rPr>
              <a:t>Batubara</a:t>
            </a:r>
            <a:endParaRPr lang="en-US" sz="2800" dirty="0">
              <a:solidFill>
                <a:schemeClr val="bg1"/>
              </a:solidFill>
            </a:endParaRPr>
          </a:p>
        </p:txBody>
      </p:sp>
      <p:sp>
        <p:nvSpPr>
          <p:cNvPr id="7" name="Rectangle 6"/>
          <p:cNvSpPr/>
          <p:nvPr/>
        </p:nvSpPr>
        <p:spPr>
          <a:xfrm>
            <a:off x="1052945" y="3768436"/>
            <a:ext cx="10501746" cy="1200329"/>
          </a:xfrm>
          <a:prstGeom prst="rect">
            <a:avLst/>
          </a:prstGeom>
        </p:spPr>
        <p:txBody>
          <a:bodyPr wrap="square">
            <a:spAutoFit/>
          </a:bodyPr>
          <a:lstStyle/>
          <a:p>
            <a:r>
              <a:rPr lang="fr-FR" dirty="0" err="1" smtClean="0">
                <a:solidFill>
                  <a:schemeClr val="bg1"/>
                </a:solidFill>
              </a:rPr>
              <a:t>dalam</a:t>
            </a:r>
            <a:r>
              <a:rPr lang="fr-FR" dirty="0" smtClean="0">
                <a:solidFill>
                  <a:schemeClr val="bg1"/>
                </a:solidFill>
              </a:rPr>
              <a:t> proses </a:t>
            </a:r>
            <a:r>
              <a:rPr lang="fr-FR" dirty="0" err="1" smtClean="0">
                <a:solidFill>
                  <a:schemeClr val="bg1"/>
                </a:solidFill>
              </a:rPr>
              <a:t>pembakaran</a:t>
            </a:r>
            <a:r>
              <a:rPr lang="fr-FR" dirty="0" smtClean="0">
                <a:solidFill>
                  <a:schemeClr val="bg1"/>
                </a:solidFill>
              </a:rPr>
              <a:t> </a:t>
            </a:r>
            <a:r>
              <a:rPr lang="fr-FR" dirty="0" err="1" smtClean="0">
                <a:solidFill>
                  <a:schemeClr val="bg1"/>
                </a:solidFill>
              </a:rPr>
              <a:t>material</a:t>
            </a:r>
            <a:r>
              <a:rPr lang="fr-FR" dirty="0" smtClean="0">
                <a:solidFill>
                  <a:schemeClr val="bg1"/>
                </a:solidFill>
              </a:rPr>
              <a:t> di </a:t>
            </a:r>
            <a:r>
              <a:rPr lang="fr-FR" dirty="0" err="1" smtClean="0">
                <a:solidFill>
                  <a:schemeClr val="bg1"/>
                </a:solidFill>
              </a:rPr>
              <a:t>dalam</a:t>
            </a:r>
            <a:r>
              <a:rPr lang="fr-FR" dirty="0" smtClean="0">
                <a:solidFill>
                  <a:schemeClr val="bg1"/>
                </a:solidFill>
              </a:rPr>
              <a:t> </a:t>
            </a:r>
            <a:r>
              <a:rPr lang="fr-FR" dirty="0" err="1" smtClean="0">
                <a:solidFill>
                  <a:schemeClr val="bg1"/>
                </a:solidFill>
              </a:rPr>
              <a:t>kiln</a:t>
            </a:r>
            <a:r>
              <a:rPr lang="fr-FR" dirty="0" smtClean="0">
                <a:solidFill>
                  <a:schemeClr val="bg1"/>
                </a:solidFill>
              </a:rPr>
              <a:t> dan </a:t>
            </a:r>
            <a:r>
              <a:rPr lang="fr-FR" dirty="0" err="1" smtClean="0">
                <a:solidFill>
                  <a:schemeClr val="bg1"/>
                </a:solidFill>
              </a:rPr>
              <a:t>preheater</a:t>
            </a:r>
            <a:r>
              <a:rPr lang="fr-FR" dirty="0" smtClean="0">
                <a:solidFill>
                  <a:schemeClr val="bg1"/>
                </a:solidFill>
              </a:rPr>
              <a:t>, </a:t>
            </a:r>
            <a:r>
              <a:rPr lang="fr-FR" dirty="0" err="1" smtClean="0">
                <a:solidFill>
                  <a:schemeClr val="bg1"/>
                </a:solidFill>
              </a:rPr>
              <a:t>bahan</a:t>
            </a:r>
            <a:r>
              <a:rPr lang="fr-FR" dirty="0" smtClean="0">
                <a:solidFill>
                  <a:schemeClr val="bg1"/>
                </a:solidFill>
              </a:rPr>
              <a:t> </a:t>
            </a:r>
            <a:r>
              <a:rPr lang="fr-FR" dirty="0" err="1" smtClean="0">
                <a:solidFill>
                  <a:schemeClr val="bg1"/>
                </a:solidFill>
              </a:rPr>
              <a:t>bakar</a:t>
            </a:r>
            <a:r>
              <a:rPr lang="fr-FR" dirty="0" smtClean="0">
                <a:solidFill>
                  <a:schemeClr val="bg1"/>
                </a:solidFill>
              </a:rPr>
              <a:t> yang </a:t>
            </a:r>
            <a:r>
              <a:rPr lang="fr-FR" dirty="0" err="1" smtClean="0">
                <a:solidFill>
                  <a:schemeClr val="bg1"/>
                </a:solidFill>
              </a:rPr>
              <a:t>digunakan</a:t>
            </a:r>
            <a:r>
              <a:rPr lang="fr-FR" dirty="0" smtClean="0">
                <a:solidFill>
                  <a:schemeClr val="bg1"/>
                </a:solidFill>
              </a:rPr>
              <a:t> </a:t>
            </a:r>
            <a:r>
              <a:rPr lang="fr-FR" dirty="0" err="1" smtClean="0">
                <a:solidFill>
                  <a:schemeClr val="bg1"/>
                </a:solidFill>
              </a:rPr>
              <a:t>adalah</a:t>
            </a:r>
            <a:r>
              <a:rPr lang="fr-FR" dirty="0" smtClean="0">
                <a:solidFill>
                  <a:schemeClr val="bg1"/>
                </a:solidFill>
              </a:rPr>
              <a:t> </a:t>
            </a:r>
            <a:r>
              <a:rPr lang="fr-FR" dirty="0" err="1" smtClean="0">
                <a:solidFill>
                  <a:schemeClr val="bg1"/>
                </a:solidFill>
              </a:rPr>
              <a:t>batubara</a:t>
            </a:r>
            <a:r>
              <a:rPr lang="fr-FR" dirty="0" smtClean="0">
                <a:solidFill>
                  <a:schemeClr val="bg1"/>
                </a:solidFill>
              </a:rPr>
              <a:t> </a:t>
            </a:r>
            <a:r>
              <a:rPr lang="fr-FR" dirty="0" err="1" smtClean="0">
                <a:solidFill>
                  <a:schemeClr val="bg1"/>
                </a:solidFill>
              </a:rPr>
              <a:t>halus</a:t>
            </a:r>
            <a:r>
              <a:rPr lang="fr-FR" dirty="0" smtClean="0">
                <a:solidFill>
                  <a:schemeClr val="bg1"/>
                </a:solidFill>
              </a:rPr>
              <a:t>, yang mana </a:t>
            </a:r>
            <a:r>
              <a:rPr lang="fr-FR" dirty="0" err="1" smtClean="0">
                <a:solidFill>
                  <a:schemeClr val="bg1"/>
                </a:solidFill>
              </a:rPr>
              <a:t>penggilingan</a:t>
            </a:r>
            <a:r>
              <a:rPr lang="fr-FR" dirty="0" smtClean="0">
                <a:solidFill>
                  <a:schemeClr val="bg1"/>
                </a:solidFill>
              </a:rPr>
              <a:t> </a:t>
            </a:r>
            <a:r>
              <a:rPr lang="fr-FR" dirty="0" err="1" smtClean="0">
                <a:solidFill>
                  <a:schemeClr val="bg1"/>
                </a:solidFill>
              </a:rPr>
              <a:t>batubara</a:t>
            </a:r>
            <a:r>
              <a:rPr lang="fr-FR" dirty="0" smtClean="0">
                <a:solidFill>
                  <a:schemeClr val="bg1"/>
                </a:solidFill>
              </a:rPr>
              <a:t> </a:t>
            </a:r>
            <a:r>
              <a:rPr lang="fr-FR" dirty="0" err="1" smtClean="0">
                <a:solidFill>
                  <a:schemeClr val="bg1"/>
                </a:solidFill>
              </a:rPr>
              <a:t>bongkahan</a:t>
            </a:r>
            <a:r>
              <a:rPr lang="fr-FR" dirty="0" smtClean="0">
                <a:solidFill>
                  <a:schemeClr val="bg1"/>
                </a:solidFill>
              </a:rPr>
              <a:t> </a:t>
            </a:r>
            <a:r>
              <a:rPr lang="fr-FR" dirty="0" err="1" smtClean="0">
                <a:solidFill>
                  <a:schemeClr val="bg1"/>
                </a:solidFill>
              </a:rPr>
              <a:t>hingga</a:t>
            </a:r>
            <a:r>
              <a:rPr lang="fr-FR" dirty="0" smtClean="0">
                <a:solidFill>
                  <a:schemeClr val="bg1"/>
                </a:solidFill>
              </a:rPr>
              <a:t> </a:t>
            </a:r>
            <a:r>
              <a:rPr lang="fr-FR" dirty="0" err="1" smtClean="0">
                <a:solidFill>
                  <a:schemeClr val="bg1"/>
                </a:solidFill>
              </a:rPr>
              <a:t>menjadi</a:t>
            </a:r>
            <a:r>
              <a:rPr lang="fr-FR" dirty="0" smtClean="0">
                <a:solidFill>
                  <a:schemeClr val="bg1"/>
                </a:solidFill>
              </a:rPr>
              <a:t> </a:t>
            </a:r>
            <a:r>
              <a:rPr lang="fr-FR" dirty="0" err="1" smtClean="0">
                <a:solidFill>
                  <a:schemeClr val="bg1"/>
                </a:solidFill>
              </a:rPr>
              <a:t>halus</a:t>
            </a:r>
            <a:r>
              <a:rPr lang="fr-FR" dirty="0" smtClean="0">
                <a:solidFill>
                  <a:schemeClr val="bg1"/>
                </a:solidFill>
              </a:rPr>
              <a:t> kayak </a:t>
            </a:r>
            <a:r>
              <a:rPr lang="fr-FR" dirty="0" err="1" smtClean="0">
                <a:solidFill>
                  <a:schemeClr val="bg1"/>
                </a:solidFill>
              </a:rPr>
              <a:t>bedak</a:t>
            </a:r>
            <a:r>
              <a:rPr lang="fr-FR" dirty="0" smtClean="0">
                <a:solidFill>
                  <a:schemeClr val="bg1"/>
                </a:solidFill>
              </a:rPr>
              <a:t> </a:t>
            </a:r>
            <a:r>
              <a:rPr lang="fr-FR" dirty="0" err="1" smtClean="0">
                <a:solidFill>
                  <a:schemeClr val="bg1"/>
                </a:solidFill>
              </a:rPr>
              <a:t>hitam</a:t>
            </a:r>
            <a:r>
              <a:rPr lang="fr-FR" dirty="0" smtClean="0">
                <a:solidFill>
                  <a:schemeClr val="bg1"/>
                </a:solidFill>
              </a:rPr>
              <a:t> </a:t>
            </a:r>
            <a:r>
              <a:rPr lang="fr-FR" dirty="0" err="1" smtClean="0">
                <a:solidFill>
                  <a:schemeClr val="bg1"/>
                </a:solidFill>
              </a:rPr>
              <a:t>dilakukan</a:t>
            </a:r>
            <a:r>
              <a:rPr lang="fr-FR" dirty="0" smtClean="0">
                <a:solidFill>
                  <a:schemeClr val="bg1"/>
                </a:solidFill>
              </a:rPr>
              <a:t> di </a:t>
            </a:r>
            <a:r>
              <a:rPr lang="fr-FR" dirty="0" err="1" smtClean="0">
                <a:solidFill>
                  <a:schemeClr val="bg1"/>
                </a:solidFill>
              </a:rPr>
              <a:t>coal</a:t>
            </a:r>
            <a:r>
              <a:rPr lang="fr-FR" dirty="0" smtClean="0">
                <a:solidFill>
                  <a:schemeClr val="bg1"/>
                </a:solidFill>
              </a:rPr>
              <a:t> </a:t>
            </a:r>
            <a:r>
              <a:rPr lang="fr-FR" dirty="0" err="1" smtClean="0">
                <a:solidFill>
                  <a:schemeClr val="bg1"/>
                </a:solidFill>
              </a:rPr>
              <a:t>mill</a:t>
            </a:r>
            <a:r>
              <a:rPr lang="fr-FR" dirty="0" smtClean="0">
                <a:solidFill>
                  <a:schemeClr val="bg1"/>
                </a:solidFill>
              </a:rPr>
              <a:t>.</a:t>
            </a:r>
            <a:r>
              <a:rPr lang="fr-FR" dirty="0" smtClean="0"/>
              <a:t/>
            </a:r>
            <a:br>
              <a:rPr lang="fr-FR" dirty="0" smtClean="0"/>
            </a:br>
            <a:endParaRPr lang="en-US" dirty="0"/>
          </a:p>
        </p:txBody>
      </p:sp>
      <p:sp>
        <p:nvSpPr>
          <p:cNvPr id="8" name="Rectangle 7"/>
          <p:cNvSpPr/>
          <p:nvPr/>
        </p:nvSpPr>
        <p:spPr>
          <a:xfrm>
            <a:off x="762001" y="4904509"/>
            <a:ext cx="6747164" cy="477054"/>
          </a:xfrm>
          <a:prstGeom prst="rect">
            <a:avLst/>
          </a:prstGeom>
        </p:spPr>
        <p:txBody>
          <a:bodyPr wrap="square">
            <a:spAutoFit/>
          </a:bodyPr>
          <a:lstStyle/>
          <a:p>
            <a:r>
              <a:rPr lang="id-ID" sz="2500" dirty="0" smtClean="0">
                <a:solidFill>
                  <a:schemeClr val="bg1"/>
                </a:solidFill>
              </a:rPr>
              <a:t>B</a:t>
            </a:r>
            <a:r>
              <a:rPr lang="en-US" sz="2500" dirty="0" smtClean="0">
                <a:solidFill>
                  <a:schemeClr val="bg1"/>
                </a:solidFill>
              </a:rPr>
              <a:t>. IDO</a:t>
            </a:r>
            <a:r>
              <a:rPr lang="id-ID" sz="2500" dirty="0" smtClean="0">
                <a:solidFill>
                  <a:schemeClr val="bg1"/>
                </a:solidFill>
              </a:rPr>
              <a:t> (</a:t>
            </a:r>
            <a:r>
              <a:rPr lang="en-US" sz="2500" dirty="0" smtClean="0">
                <a:solidFill>
                  <a:schemeClr val="bg1"/>
                </a:solidFill>
              </a:rPr>
              <a:t>Industrial Diesel Oil</a:t>
            </a:r>
            <a:r>
              <a:rPr lang="id-ID" sz="2500" dirty="0" smtClean="0">
                <a:solidFill>
                  <a:schemeClr val="bg1"/>
                </a:solidFill>
              </a:rPr>
              <a:t>)</a:t>
            </a:r>
            <a:endParaRPr lang="en-US" sz="2500" dirty="0">
              <a:solidFill>
                <a:schemeClr val="bg1"/>
              </a:solidFill>
            </a:endParaRPr>
          </a:p>
        </p:txBody>
      </p:sp>
      <p:sp>
        <p:nvSpPr>
          <p:cNvPr id="9" name="Rectangle 8"/>
          <p:cNvSpPr/>
          <p:nvPr/>
        </p:nvSpPr>
        <p:spPr>
          <a:xfrm>
            <a:off x="997527" y="5389418"/>
            <a:ext cx="10086109" cy="923330"/>
          </a:xfrm>
          <a:prstGeom prst="rect">
            <a:avLst/>
          </a:prstGeom>
        </p:spPr>
        <p:txBody>
          <a:bodyPr wrap="square">
            <a:spAutoFit/>
          </a:bodyPr>
          <a:lstStyle/>
          <a:p>
            <a:r>
              <a:rPr lang="id-ID" dirty="0" smtClean="0">
                <a:solidFill>
                  <a:schemeClr val="bg1"/>
                </a:solidFill>
              </a:rPr>
              <a:t>ketika pembakaran di kiln, tidak langsung pakaibatubara , harus heating up dulu, atau pemanasan</a:t>
            </a:r>
            <a:r>
              <a:rPr lang="id-ID" dirty="0" smtClean="0"/>
              <a:t/>
            </a:r>
            <a:br>
              <a:rPr lang="id-ID" dirty="0" smtClean="0"/>
            </a:br>
            <a:endParaRPr lang="en-US" dirty="0"/>
          </a:p>
        </p:txBody>
      </p:sp>
    </p:spTree>
    <p:extLst>
      <p:ext uri="{BB962C8B-B14F-4D97-AF65-F5344CB8AC3E}">
        <p14:creationId xmlns:p14="http://schemas.microsoft.com/office/powerpoint/2010/main" val="1242690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103792-9EB5-4136-A55A-DA77FA1D71DB}"/>
              </a:ext>
            </a:extLst>
          </p:cNvPr>
          <p:cNvSpPr>
            <a:spLocks noGrp="1"/>
          </p:cNvSpPr>
          <p:nvPr>
            <p:ph type="title"/>
          </p:nvPr>
        </p:nvSpPr>
        <p:spPr>
          <a:xfrm>
            <a:off x="969818" y="1828802"/>
            <a:ext cx="10612582" cy="4165598"/>
          </a:xfrm>
        </p:spPr>
        <p:txBody>
          <a:bodyPr>
            <a:normAutofit fontScale="90000"/>
          </a:bodyPr>
          <a:lstStyle/>
          <a:p>
            <a:pPr>
              <a:lnSpc>
                <a:spcPct val="150000"/>
              </a:lnSpc>
            </a:pPr>
            <a:r>
              <a:rPr lang="id-ID" sz="2400" dirty="0">
                <a:solidFill>
                  <a:schemeClr val="bg1"/>
                </a:solidFill>
              </a:rPr>
              <a:t>Secara umum proses produksi semen terdiri dari beberapa tahapan : Tahap penambangan bahan mentah (quarry). Bahan dasar semen adalah batu kapur, tanah liat, pasir besi dan pasir silica. Bahan-bahan ini ditambang dengan menggunakan alat-alat berat kemudian dikirim ke pabrik semen.</a:t>
            </a:r>
            <a:br>
              <a:rPr lang="id-ID" sz="2400" dirty="0">
                <a:solidFill>
                  <a:schemeClr val="bg1"/>
                </a:solidFill>
              </a:rPr>
            </a:br>
            <a:r>
              <a:rPr lang="id-ID" sz="2400" dirty="0">
                <a:solidFill>
                  <a:schemeClr val="bg1"/>
                </a:solidFill>
              </a:rPr>
              <a:t>Bahan mentah ini diteliti di laboratorium, kemudian dicampur dengan proporsi</a:t>
            </a:r>
            <a:r>
              <a:rPr lang="id-ID" sz="2400" dirty="0" smtClean="0">
                <a:solidFill>
                  <a:schemeClr val="bg1"/>
                </a:solidFill>
              </a:rPr>
              <a:t>.</a:t>
            </a:r>
            <a:r>
              <a:rPr lang="id-ID" sz="1300" dirty="0">
                <a:solidFill>
                  <a:schemeClr val="bg1"/>
                </a:solidFill>
              </a:rPr>
              <a:t/>
            </a:r>
            <a:br>
              <a:rPr lang="id-ID" sz="1300" dirty="0">
                <a:solidFill>
                  <a:schemeClr val="bg1"/>
                </a:solidFill>
              </a:rPr>
            </a:br>
            <a:r>
              <a:rPr lang="id-ID" sz="1300" dirty="0">
                <a:solidFill>
                  <a:schemeClr val="bg1"/>
                </a:solidFill>
              </a:rPr>
              <a:t/>
            </a:r>
            <a:br>
              <a:rPr lang="id-ID" sz="1300" dirty="0">
                <a:solidFill>
                  <a:schemeClr val="bg1"/>
                </a:solidFill>
              </a:rPr>
            </a:br>
            <a:r>
              <a:rPr lang="id-ID" sz="2200" dirty="0">
                <a:solidFill>
                  <a:schemeClr val="bg1"/>
                </a:solidFill>
              </a:rPr>
              <a:t>Proses pembuatan semen terdiri dari lima tahap, yaitu sebagai berikut</a:t>
            </a:r>
            <a:r>
              <a:rPr lang="id-ID" sz="2200" dirty="0"/>
              <a:t>:</a:t>
            </a:r>
          </a:p>
        </p:txBody>
      </p:sp>
      <p:sp>
        <p:nvSpPr>
          <p:cNvPr id="3" name="Content Placeholder 2">
            <a:extLst>
              <a:ext uri="{FF2B5EF4-FFF2-40B4-BE49-F238E27FC236}">
                <a16:creationId xmlns:a16="http://schemas.microsoft.com/office/drawing/2014/main" xmlns="" id="{5B1EC49D-72A9-406B-B3E3-2347DD1E7900}"/>
              </a:ext>
            </a:extLst>
          </p:cNvPr>
          <p:cNvSpPr>
            <a:spLocks noGrp="1"/>
          </p:cNvSpPr>
          <p:nvPr>
            <p:ph idx="1"/>
          </p:nvPr>
        </p:nvSpPr>
        <p:spPr>
          <a:xfrm>
            <a:off x="684212" y="685801"/>
            <a:ext cx="8534400" cy="1143000"/>
          </a:xfrm>
        </p:spPr>
        <p:txBody>
          <a:bodyPr>
            <a:normAutofit/>
          </a:bodyPr>
          <a:lstStyle/>
          <a:p>
            <a:r>
              <a:rPr lang="id-ID" sz="2800" dirty="0"/>
              <a:t>Proses Pembuatan Semen</a:t>
            </a:r>
          </a:p>
        </p:txBody>
      </p:sp>
    </p:spTree>
    <p:extLst>
      <p:ext uri="{BB962C8B-B14F-4D97-AF65-F5344CB8AC3E}">
        <p14:creationId xmlns:p14="http://schemas.microsoft.com/office/powerpoint/2010/main" val="2863016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A2182F-4E1D-4FC3-8B53-BC3ED45EF733}"/>
              </a:ext>
            </a:extLst>
          </p:cNvPr>
          <p:cNvSpPr>
            <a:spLocks noGrp="1"/>
          </p:cNvSpPr>
          <p:nvPr>
            <p:ph type="title"/>
          </p:nvPr>
        </p:nvSpPr>
        <p:spPr>
          <a:xfrm>
            <a:off x="5624944" y="1338482"/>
            <a:ext cx="6260807" cy="5117736"/>
          </a:xfrm>
        </p:spPr>
        <p:txBody>
          <a:bodyPr>
            <a:normAutofit/>
          </a:bodyPr>
          <a:lstStyle/>
          <a:p>
            <a:pPr>
              <a:lnSpc>
                <a:spcPct val="150000"/>
              </a:lnSpc>
            </a:pPr>
            <a:r>
              <a:rPr lang="id-ID" sz="1600" dirty="0">
                <a:solidFill>
                  <a:schemeClr val="bg1"/>
                </a:solidFill>
              </a:rPr>
              <a:t>1. Dari tambang. </a:t>
            </a:r>
            <a:br>
              <a:rPr lang="id-ID" sz="1600" dirty="0">
                <a:solidFill>
                  <a:schemeClr val="bg1"/>
                </a:solidFill>
              </a:rPr>
            </a:br>
            <a:r>
              <a:rPr lang="id-ID" sz="1600" dirty="0">
                <a:solidFill>
                  <a:schemeClr val="bg1"/>
                </a:solidFill>
              </a:rPr>
              <a:t>2. stockpile/penyimpanan material. </a:t>
            </a:r>
            <a:br>
              <a:rPr lang="id-ID" sz="1600" dirty="0">
                <a:solidFill>
                  <a:schemeClr val="bg1"/>
                </a:solidFill>
              </a:rPr>
            </a:br>
            <a:r>
              <a:rPr lang="id-ID" sz="1600" dirty="0">
                <a:solidFill>
                  <a:schemeClr val="bg1"/>
                </a:solidFill>
              </a:rPr>
              <a:t>3.reclaiming/penggarukan/pemasukan material ke belt conveyor. </a:t>
            </a:r>
            <a:br>
              <a:rPr lang="id-ID" sz="1600" dirty="0">
                <a:solidFill>
                  <a:schemeClr val="bg1"/>
                </a:solidFill>
              </a:rPr>
            </a:br>
            <a:r>
              <a:rPr lang="id-ID" sz="1600" dirty="0">
                <a:solidFill>
                  <a:schemeClr val="bg1"/>
                </a:solidFill>
              </a:rPr>
              <a:t>4.penghalusan awal di raw mill. </a:t>
            </a:r>
            <a:br>
              <a:rPr lang="id-ID" sz="1600" dirty="0">
                <a:solidFill>
                  <a:schemeClr val="bg1"/>
                </a:solidFill>
              </a:rPr>
            </a:br>
            <a:r>
              <a:rPr lang="id-ID" sz="1600" dirty="0">
                <a:solidFill>
                  <a:schemeClr val="bg1"/>
                </a:solidFill>
              </a:rPr>
              <a:t>5.pemanasan awal di preheater. </a:t>
            </a:r>
            <a:br>
              <a:rPr lang="id-ID" sz="1600" dirty="0">
                <a:solidFill>
                  <a:schemeClr val="bg1"/>
                </a:solidFill>
              </a:rPr>
            </a:br>
            <a:r>
              <a:rPr lang="id-ID" sz="1600" dirty="0">
                <a:solidFill>
                  <a:schemeClr val="bg1"/>
                </a:solidFill>
              </a:rPr>
              <a:t>6.pembakaran di kiln. </a:t>
            </a:r>
            <a:br>
              <a:rPr lang="id-ID" sz="1600" dirty="0">
                <a:solidFill>
                  <a:schemeClr val="bg1"/>
                </a:solidFill>
              </a:rPr>
            </a:br>
            <a:r>
              <a:rPr lang="id-ID" sz="1600" dirty="0">
                <a:solidFill>
                  <a:schemeClr val="bg1"/>
                </a:solidFill>
              </a:rPr>
              <a:t>7.proses pendinginan/penurunan temperatur di cooler. </a:t>
            </a:r>
            <a:br>
              <a:rPr lang="id-ID" sz="1600" dirty="0">
                <a:solidFill>
                  <a:schemeClr val="bg1"/>
                </a:solidFill>
              </a:rPr>
            </a:br>
            <a:r>
              <a:rPr lang="id-ID" sz="1600" dirty="0">
                <a:solidFill>
                  <a:schemeClr val="bg1"/>
                </a:solidFill>
              </a:rPr>
              <a:t>8.penyimpanan di clingker silo. </a:t>
            </a:r>
            <a:br>
              <a:rPr lang="id-ID" sz="1600" dirty="0">
                <a:solidFill>
                  <a:schemeClr val="bg1"/>
                </a:solidFill>
              </a:rPr>
            </a:br>
            <a:r>
              <a:rPr lang="id-ID" sz="1600" dirty="0">
                <a:solidFill>
                  <a:schemeClr val="bg1"/>
                </a:solidFill>
              </a:rPr>
              <a:t>9. bahan baku tambahan/filler. </a:t>
            </a:r>
            <a:br>
              <a:rPr lang="id-ID" sz="1600" dirty="0">
                <a:solidFill>
                  <a:schemeClr val="bg1"/>
                </a:solidFill>
              </a:rPr>
            </a:br>
            <a:r>
              <a:rPr lang="id-ID" sz="1600" dirty="0">
                <a:solidFill>
                  <a:schemeClr val="bg1"/>
                </a:solidFill>
              </a:rPr>
              <a:t>10. penggilingan akhir di ball mill. </a:t>
            </a:r>
            <a:br>
              <a:rPr lang="id-ID" sz="1600" dirty="0">
                <a:solidFill>
                  <a:schemeClr val="bg1"/>
                </a:solidFill>
              </a:rPr>
            </a:br>
            <a:r>
              <a:rPr lang="id-ID" sz="1600" dirty="0">
                <a:solidFill>
                  <a:schemeClr val="bg1"/>
                </a:solidFill>
              </a:rPr>
              <a:t>11..penyimpanan semen akhir sebelum distribusi</a:t>
            </a:r>
          </a:p>
        </p:txBody>
      </p:sp>
      <p:sp>
        <p:nvSpPr>
          <p:cNvPr id="3" name="Content Placeholder 2">
            <a:extLst>
              <a:ext uri="{FF2B5EF4-FFF2-40B4-BE49-F238E27FC236}">
                <a16:creationId xmlns:a16="http://schemas.microsoft.com/office/drawing/2014/main" xmlns="" id="{70A7D203-B2D1-4193-A716-27A321124B34}"/>
              </a:ext>
            </a:extLst>
          </p:cNvPr>
          <p:cNvSpPr>
            <a:spLocks noGrp="1"/>
          </p:cNvSpPr>
          <p:nvPr>
            <p:ph idx="1"/>
          </p:nvPr>
        </p:nvSpPr>
        <p:spPr>
          <a:xfrm>
            <a:off x="684212" y="221673"/>
            <a:ext cx="8534400" cy="1116809"/>
          </a:xfrm>
        </p:spPr>
        <p:txBody>
          <a:bodyPr/>
          <a:lstStyle/>
          <a:p>
            <a:endParaRPr lang="id-ID" dirty="0"/>
          </a:p>
          <a:p>
            <a:r>
              <a:rPr lang="id-ID" dirty="0"/>
              <a:t>Proses Pembuatan/Skema Proses Pembuatan Semen</a:t>
            </a:r>
          </a:p>
          <a:p>
            <a:endParaRPr lang="id-ID" dirty="0"/>
          </a:p>
        </p:txBody>
      </p:sp>
      <p:pic>
        <p:nvPicPr>
          <p:cNvPr id="4" name="Picture 3">
            <a:extLst>
              <a:ext uri="{FF2B5EF4-FFF2-40B4-BE49-F238E27FC236}">
                <a16:creationId xmlns:a16="http://schemas.microsoft.com/office/drawing/2014/main" xmlns="" id="{89029ED3-D92A-494A-B27B-12BA4FFD75B5}"/>
              </a:ext>
            </a:extLst>
          </p:cNvPr>
          <p:cNvPicPr>
            <a:picLocks noChangeAspect="1"/>
          </p:cNvPicPr>
          <p:nvPr/>
        </p:nvPicPr>
        <p:blipFill>
          <a:blip r:embed="rId2"/>
          <a:stretch>
            <a:fillRect/>
          </a:stretch>
        </p:blipFill>
        <p:spPr>
          <a:xfrm>
            <a:off x="306249" y="1338482"/>
            <a:ext cx="5166296" cy="5117736"/>
          </a:xfrm>
          <a:prstGeom prst="rect">
            <a:avLst/>
          </a:prstGeom>
        </p:spPr>
      </p:pic>
      <p:pic>
        <p:nvPicPr>
          <p:cNvPr id="5" name="Picture 4">
            <a:extLst>
              <a:ext uri="{FF2B5EF4-FFF2-40B4-BE49-F238E27FC236}">
                <a16:creationId xmlns:a16="http://schemas.microsoft.com/office/drawing/2014/main" xmlns="" id="{6EAEDA15-19A6-4105-9C96-CA4B4D7044BC}"/>
              </a:ext>
            </a:extLst>
          </p:cNvPr>
          <p:cNvPicPr>
            <a:picLocks noChangeAspect="1"/>
          </p:cNvPicPr>
          <p:nvPr/>
        </p:nvPicPr>
        <p:blipFill>
          <a:blip r:embed="rId3"/>
          <a:stretch>
            <a:fillRect/>
          </a:stretch>
        </p:blipFill>
        <p:spPr>
          <a:xfrm>
            <a:off x="3768436" y="5929744"/>
            <a:ext cx="1482438" cy="401783"/>
          </a:xfrm>
          <a:prstGeom prst="rect">
            <a:avLst/>
          </a:prstGeom>
        </p:spPr>
      </p:pic>
    </p:spTree>
    <p:extLst>
      <p:ext uri="{BB962C8B-B14F-4D97-AF65-F5344CB8AC3E}">
        <p14:creationId xmlns:p14="http://schemas.microsoft.com/office/powerpoint/2010/main" val="1995619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B34986-B116-4EE9-916B-D07CF37442A3}"/>
              </a:ext>
            </a:extLst>
          </p:cNvPr>
          <p:cNvSpPr>
            <a:spLocks noGrp="1"/>
          </p:cNvSpPr>
          <p:nvPr>
            <p:ph type="title"/>
          </p:nvPr>
        </p:nvSpPr>
        <p:spPr>
          <a:xfrm>
            <a:off x="684211" y="1288474"/>
            <a:ext cx="10371715" cy="4705926"/>
          </a:xfrm>
        </p:spPr>
        <p:txBody>
          <a:bodyPr>
            <a:normAutofit fontScale="90000"/>
          </a:bodyPr>
          <a:lstStyle/>
          <a:p>
            <a:pPr>
              <a:lnSpc>
                <a:spcPct val="200000"/>
              </a:lnSpc>
            </a:pPr>
            <a:r>
              <a:rPr lang="id-ID" sz="1800" dirty="0">
                <a:solidFill>
                  <a:schemeClr val="bg1"/>
                </a:solidFill>
              </a:rPr>
              <a:t>Proses Penambangan Bahan Baku Jadi limestone, shale, silika, pasir besi, batu bara yang sudah di sebutkan di atas tadi asalnya dari tambang , </a:t>
            </a:r>
            <a:br>
              <a:rPr lang="id-ID" sz="1800" dirty="0">
                <a:solidFill>
                  <a:schemeClr val="bg1"/>
                </a:solidFill>
              </a:rPr>
            </a:br>
            <a:r>
              <a:rPr lang="id-ID" sz="1800" dirty="0">
                <a:solidFill>
                  <a:schemeClr val="bg1"/>
                </a:solidFill>
              </a:rPr>
              <a:t> pada umunya, proses penambangan dilakukan dengan metode peledakan, </a:t>
            </a:r>
            <a:br>
              <a:rPr lang="id-ID" sz="1800" dirty="0">
                <a:solidFill>
                  <a:schemeClr val="bg1"/>
                </a:solidFill>
              </a:rPr>
            </a:br>
            <a:r>
              <a:rPr lang="id-ID" sz="1800" dirty="0">
                <a:solidFill>
                  <a:schemeClr val="bg1"/>
                </a:solidFill>
              </a:rPr>
              <a:t>sebelum diledakan, bukit yang sudah ditentukan sebagai lokasi peledakan akan di bor dulu, sebagai tempat bahan peledaknya, yaitu amunium nitrat dan fuel oil. </a:t>
            </a:r>
            <a:br>
              <a:rPr lang="id-ID" sz="1800" dirty="0">
                <a:solidFill>
                  <a:schemeClr val="bg1"/>
                </a:solidFill>
              </a:rPr>
            </a:br>
            <a:r>
              <a:rPr lang="id-ID" sz="1800" dirty="0">
                <a:solidFill>
                  <a:schemeClr val="bg1"/>
                </a:solidFill>
              </a:rPr>
              <a:t> Setelah diledakin, material bahan baku  diangkut oleh dump truck, dengan bantuan whell loader tentunya. </a:t>
            </a:r>
            <a:br>
              <a:rPr lang="id-ID" sz="1800" dirty="0">
                <a:solidFill>
                  <a:schemeClr val="bg1"/>
                </a:solidFill>
              </a:rPr>
            </a:br>
            <a:r>
              <a:rPr lang="id-ID" sz="1800" dirty="0">
                <a:solidFill>
                  <a:schemeClr val="bg1"/>
                </a:solidFill>
              </a:rPr>
              <a:t>Material-material yang diangkut oleh dump truck nantinya akan dimasukan ke crusher, buat dihancurin, biar ukurannya lebih kecil</a:t>
            </a:r>
            <a:r>
              <a:rPr lang="id-ID" sz="1600" dirty="0">
                <a:solidFill>
                  <a:schemeClr val="bg1"/>
                </a:solidFill>
              </a:rPr>
              <a:t>.</a:t>
            </a:r>
            <a:r>
              <a:rPr lang="id-ID" sz="1600" dirty="0"/>
              <a:t/>
            </a:r>
            <a:br>
              <a:rPr lang="id-ID" sz="1600" dirty="0"/>
            </a:br>
            <a:r>
              <a:rPr lang="id-ID" sz="1600" dirty="0"/>
              <a:t/>
            </a:r>
            <a:br>
              <a:rPr lang="id-ID" sz="1600" dirty="0"/>
            </a:br>
            <a:endParaRPr lang="id-ID" sz="1600" dirty="0"/>
          </a:p>
        </p:txBody>
      </p:sp>
      <p:sp>
        <p:nvSpPr>
          <p:cNvPr id="3" name="Content Placeholder 2">
            <a:extLst>
              <a:ext uri="{FF2B5EF4-FFF2-40B4-BE49-F238E27FC236}">
                <a16:creationId xmlns:a16="http://schemas.microsoft.com/office/drawing/2014/main" xmlns="" id="{6991EC8E-C91A-494C-B2D0-D6C75B4DAF6C}"/>
              </a:ext>
            </a:extLst>
          </p:cNvPr>
          <p:cNvSpPr>
            <a:spLocks noGrp="1"/>
          </p:cNvSpPr>
          <p:nvPr>
            <p:ph idx="1"/>
          </p:nvPr>
        </p:nvSpPr>
        <p:spPr>
          <a:xfrm>
            <a:off x="684212" y="360219"/>
            <a:ext cx="8534400" cy="928256"/>
          </a:xfrm>
        </p:spPr>
        <p:txBody>
          <a:bodyPr/>
          <a:lstStyle/>
          <a:p>
            <a:r>
              <a:rPr lang="id-ID" dirty="0"/>
              <a:t>1.PROSES PENAMBANGAN</a:t>
            </a:r>
          </a:p>
        </p:txBody>
      </p:sp>
    </p:spTree>
    <p:extLst>
      <p:ext uri="{BB962C8B-B14F-4D97-AF65-F5344CB8AC3E}">
        <p14:creationId xmlns:p14="http://schemas.microsoft.com/office/powerpoint/2010/main" val="2356481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A3B873-32F8-4676-A162-56684EFF7073}"/>
              </a:ext>
            </a:extLst>
          </p:cNvPr>
          <p:cNvSpPr>
            <a:spLocks noGrp="1"/>
          </p:cNvSpPr>
          <p:nvPr>
            <p:ph type="title"/>
          </p:nvPr>
        </p:nvSpPr>
        <p:spPr>
          <a:xfrm>
            <a:off x="684211" y="360217"/>
            <a:ext cx="10925897" cy="5805055"/>
          </a:xfrm>
        </p:spPr>
        <p:txBody>
          <a:bodyPr>
            <a:normAutofit/>
          </a:bodyPr>
          <a:lstStyle/>
          <a:p>
            <a:pPr>
              <a:lnSpc>
                <a:spcPct val="150000"/>
              </a:lnSpc>
            </a:pPr>
            <a:r>
              <a:rPr lang="id-ID" sz="1800" dirty="0">
                <a:solidFill>
                  <a:schemeClr val="bg1"/>
                </a:solidFill>
              </a:rPr>
              <a:t>Proses Penghancuran/Crushing Crushing Peran dari crusher ini yaitu buat menghancurkan material dari proses penambangan yang masih memiliki dimensi besar , setelah material keluar dari crusher, ukuran material yang relatif besar akan menjadi kecil-kecil bray, maksimal 15 cm, tergantung ukuran yang dibutuhkan/di atur oleh si operator crusher.</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 Penyimpanan material di Stockpile material hasil penghancuran di crusher yang masih berbentuk kasar bakal ditransportasikan oleh belt conveyor bray, menuju ke masing-masing stockpile material, nah, fungsi dari stockpile ini adalah sebagai penyimpanan sementara material, yang mana apabila terjadi kerusakan di crusher, cadangan material masih dapat di support dalam aplikasinya</a:t>
            </a:r>
            <a:r>
              <a:rPr lang="id-ID" sz="1800" dirty="0"/>
              <a:t>, ada 2 jenis stockpile, yaitu longitudinal stockpile dan circular stockpile.</a:t>
            </a:r>
            <a:br>
              <a:rPr lang="id-ID" sz="1800" dirty="0"/>
            </a:br>
            <a:endParaRPr lang="id-ID" sz="1800" dirty="0"/>
          </a:p>
        </p:txBody>
      </p:sp>
    </p:spTree>
    <p:extLst>
      <p:ext uri="{BB962C8B-B14F-4D97-AF65-F5344CB8AC3E}">
        <p14:creationId xmlns:p14="http://schemas.microsoft.com/office/powerpoint/2010/main" val="1664193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C2DC1F-0FB8-48C7-820D-A28F462A9EF6}"/>
              </a:ext>
            </a:extLst>
          </p:cNvPr>
          <p:cNvSpPr>
            <a:spLocks noGrp="1"/>
          </p:cNvSpPr>
          <p:nvPr>
            <p:ph type="title"/>
          </p:nvPr>
        </p:nvSpPr>
        <p:spPr>
          <a:xfrm>
            <a:off x="684212" y="4487332"/>
            <a:ext cx="10704224" cy="1507067"/>
          </a:xfrm>
        </p:spPr>
        <p:txBody>
          <a:bodyPr>
            <a:normAutofit fontScale="90000"/>
          </a:bodyPr>
          <a:lstStyle/>
          <a:p>
            <a:pPr>
              <a:lnSpc>
                <a:spcPct val="150000"/>
              </a:lnSpc>
            </a:pPr>
            <a:r>
              <a:rPr lang="id-ID" sz="1600" dirty="0">
                <a:solidFill>
                  <a:schemeClr val="bg1"/>
                </a:solidFill>
              </a:rPr>
              <a:t>Peran dari crusher ini yaitu buat menghancurkan material dari proses penambangan yang masih memiliki dimensi besar , setelah material keluar dari crusher, ukuran material yang relatif besar akan menjadi kecil-kecil bray, maksimal 15 cm, tergantung ukuran yang dibutuhkan/di atur oleh si operator crusher.</a:t>
            </a:r>
            <a:br>
              <a:rPr lang="id-ID" sz="1600" dirty="0">
                <a:solidFill>
                  <a:schemeClr val="bg1"/>
                </a:solidFill>
              </a:rPr>
            </a:br>
            <a:r>
              <a:rPr lang="id-ID" sz="1600" dirty="0">
                <a:solidFill>
                  <a:schemeClr val="bg1"/>
                </a:solidFill>
              </a:rPr>
              <a:t/>
            </a:r>
            <a:br>
              <a:rPr lang="id-ID" sz="1600" dirty="0">
                <a:solidFill>
                  <a:schemeClr val="bg1"/>
                </a:solidFill>
              </a:rPr>
            </a:br>
            <a:endParaRPr lang="id-ID" sz="1600" dirty="0">
              <a:solidFill>
                <a:schemeClr val="bg1"/>
              </a:solidFill>
            </a:endParaRPr>
          </a:p>
        </p:txBody>
      </p:sp>
      <p:sp>
        <p:nvSpPr>
          <p:cNvPr id="3" name="Content Placeholder 2">
            <a:extLst>
              <a:ext uri="{FF2B5EF4-FFF2-40B4-BE49-F238E27FC236}">
                <a16:creationId xmlns:a16="http://schemas.microsoft.com/office/drawing/2014/main" xmlns="" id="{7C1928C4-D05D-4D60-A535-5A26FA0F3D8D}"/>
              </a:ext>
            </a:extLst>
          </p:cNvPr>
          <p:cNvSpPr>
            <a:spLocks noGrp="1"/>
          </p:cNvSpPr>
          <p:nvPr>
            <p:ph idx="1"/>
          </p:nvPr>
        </p:nvSpPr>
        <p:spPr>
          <a:xfrm>
            <a:off x="684212" y="685800"/>
            <a:ext cx="8534400" cy="1891145"/>
          </a:xfrm>
        </p:spPr>
        <p:txBody>
          <a:bodyPr/>
          <a:lstStyle/>
          <a:p>
            <a:r>
              <a:rPr lang="id-ID" dirty="0"/>
              <a:t>Proses Penghancuran/Crushing</a:t>
            </a:r>
          </a:p>
          <a:p>
            <a:endParaRPr lang="id-ID" dirty="0"/>
          </a:p>
        </p:txBody>
      </p:sp>
      <p:pic>
        <p:nvPicPr>
          <p:cNvPr id="4" name="Picture 3">
            <a:extLst>
              <a:ext uri="{FF2B5EF4-FFF2-40B4-BE49-F238E27FC236}">
                <a16:creationId xmlns:a16="http://schemas.microsoft.com/office/drawing/2014/main" xmlns="" id="{A7DEC7FB-5DB6-4411-A1F1-7FCDE1C21D1B}"/>
              </a:ext>
            </a:extLst>
          </p:cNvPr>
          <p:cNvPicPr>
            <a:picLocks noChangeAspect="1"/>
          </p:cNvPicPr>
          <p:nvPr/>
        </p:nvPicPr>
        <p:blipFill>
          <a:blip r:embed="rId2"/>
          <a:stretch>
            <a:fillRect/>
          </a:stretch>
        </p:blipFill>
        <p:spPr>
          <a:xfrm>
            <a:off x="928253" y="1690255"/>
            <a:ext cx="5860473" cy="2590801"/>
          </a:xfrm>
          <a:prstGeom prst="rect">
            <a:avLst/>
          </a:prstGeom>
        </p:spPr>
      </p:pic>
    </p:spTree>
    <p:extLst>
      <p:ext uri="{BB962C8B-B14F-4D97-AF65-F5344CB8AC3E}">
        <p14:creationId xmlns:p14="http://schemas.microsoft.com/office/powerpoint/2010/main" val="3141571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54562D-CA66-4A7D-92E7-D6F1AA0988AC}"/>
              </a:ext>
            </a:extLst>
          </p:cNvPr>
          <p:cNvSpPr>
            <a:spLocks noGrp="1"/>
          </p:cNvSpPr>
          <p:nvPr>
            <p:ph type="title"/>
          </p:nvPr>
        </p:nvSpPr>
        <p:spPr>
          <a:xfrm>
            <a:off x="4364183" y="332509"/>
            <a:ext cx="7305602" cy="3546764"/>
          </a:xfrm>
        </p:spPr>
        <p:txBody>
          <a:bodyPr>
            <a:normAutofit fontScale="90000"/>
          </a:bodyPr>
          <a:lstStyle/>
          <a:p>
            <a:pPr>
              <a:lnSpc>
                <a:spcPct val="200000"/>
              </a:lnSpc>
            </a:pPr>
            <a:r>
              <a:rPr lang="id-ID" sz="1300" dirty="0"/>
              <a:t/>
            </a:r>
            <a:br>
              <a:rPr lang="id-ID" sz="1300" dirty="0"/>
            </a:br>
            <a:r>
              <a:rPr lang="id-ID" sz="1300" dirty="0"/>
              <a:t> Stockpile Penimbangan material dan transportasi ke Raw Mill Material yang disimpan di stockpile nantinya akan di 'garuk' oleh suatu alat yang dinamakan Reclaimer, prosesnya disebut reclaiming </a:t>
            </a:r>
            <a:br>
              <a:rPr lang="id-ID" sz="1300" dirty="0"/>
            </a:br>
            <a:r>
              <a:rPr lang="id-ID" sz="1300" dirty="0"/>
              <a:t>Di reclaimer, terdapat panel yang memiliki fungsi masing-masing, diantaranya : untuk menggerakan reclaimer ke arah samping, untuk menggerakan scraper/penggaruk ke atas-bawah, dan beberapa fungsi lain termasuk tombol darurat/emergency. reclaimer Material yang digaruk oleh reclaimer akan dibawa oleh belt conveyor/bc menuju ke feed bin, yaitu suatu tempat dimana material akan disimpan dalam bin/wadah yang dibawahnya terdapat sabuk penimbang atau weight feeder. </a:t>
            </a:r>
            <a:r>
              <a:rPr lang="id-ID" sz="1800" dirty="0"/>
              <a:t/>
            </a:r>
            <a:br>
              <a:rPr lang="id-ID" sz="1800" dirty="0"/>
            </a:br>
            <a:endParaRPr lang="id-ID" sz="1800" dirty="0"/>
          </a:p>
        </p:txBody>
      </p:sp>
      <p:pic>
        <p:nvPicPr>
          <p:cNvPr id="4" name="Picture 3">
            <a:extLst>
              <a:ext uri="{FF2B5EF4-FFF2-40B4-BE49-F238E27FC236}">
                <a16:creationId xmlns:a16="http://schemas.microsoft.com/office/drawing/2014/main" xmlns="" id="{2F163333-D0DA-40F5-9B3B-71FC330B4C3F}"/>
              </a:ext>
            </a:extLst>
          </p:cNvPr>
          <p:cNvPicPr>
            <a:picLocks noChangeAspect="1"/>
          </p:cNvPicPr>
          <p:nvPr/>
        </p:nvPicPr>
        <p:blipFill>
          <a:blip r:embed="rId2"/>
          <a:stretch>
            <a:fillRect/>
          </a:stretch>
        </p:blipFill>
        <p:spPr>
          <a:xfrm>
            <a:off x="522215" y="448433"/>
            <a:ext cx="3620294" cy="4359094"/>
          </a:xfrm>
          <a:prstGeom prst="rect">
            <a:avLst/>
          </a:prstGeom>
        </p:spPr>
      </p:pic>
      <p:sp>
        <p:nvSpPr>
          <p:cNvPr id="5" name="Rectangle 4">
            <a:extLst>
              <a:ext uri="{FF2B5EF4-FFF2-40B4-BE49-F238E27FC236}">
                <a16:creationId xmlns:a16="http://schemas.microsoft.com/office/drawing/2014/main" xmlns="" id="{4BB3CF29-A4EE-4442-B9CE-BAE0BAEF1A36}"/>
              </a:ext>
            </a:extLst>
          </p:cNvPr>
          <p:cNvSpPr/>
          <p:nvPr/>
        </p:nvSpPr>
        <p:spPr>
          <a:xfrm rot="10800000" flipV="1">
            <a:off x="720435" y="4962778"/>
            <a:ext cx="2063317" cy="369332"/>
          </a:xfrm>
          <a:prstGeom prst="rect">
            <a:avLst/>
          </a:prstGeom>
        </p:spPr>
        <p:txBody>
          <a:bodyPr wrap="square">
            <a:spAutoFit/>
          </a:bodyPr>
          <a:lstStyle/>
          <a:p>
            <a:r>
              <a:rPr lang="id-ID" dirty="0"/>
              <a:t>Recalimer</a:t>
            </a:r>
          </a:p>
        </p:txBody>
      </p:sp>
      <p:pic>
        <p:nvPicPr>
          <p:cNvPr id="6" name="Picture 5">
            <a:extLst>
              <a:ext uri="{FF2B5EF4-FFF2-40B4-BE49-F238E27FC236}">
                <a16:creationId xmlns:a16="http://schemas.microsoft.com/office/drawing/2014/main" xmlns="" id="{E5D4906A-3CFA-47F0-B5D9-7137C09814CE}"/>
              </a:ext>
            </a:extLst>
          </p:cNvPr>
          <p:cNvPicPr>
            <a:picLocks noChangeAspect="1"/>
          </p:cNvPicPr>
          <p:nvPr/>
        </p:nvPicPr>
        <p:blipFill>
          <a:blip r:embed="rId3"/>
          <a:stretch>
            <a:fillRect/>
          </a:stretch>
        </p:blipFill>
        <p:spPr>
          <a:xfrm>
            <a:off x="6096000" y="3657600"/>
            <a:ext cx="5499069" cy="3062519"/>
          </a:xfrm>
          <a:prstGeom prst="rect">
            <a:avLst/>
          </a:prstGeom>
        </p:spPr>
      </p:pic>
      <p:sp>
        <p:nvSpPr>
          <p:cNvPr id="7" name="Rectangle 6">
            <a:extLst>
              <a:ext uri="{FF2B5EF4-FFF2-40B4-BE49-F238E27FC236}">
                <a16:creationId xmlns:a16="http://schemas.microsoft.com/office/drawing/2014/main" xmlns="" id="{E09CD5A6-1D44-4FF3-B8EA-AD2A05709BC5}"/>
              </a:ext>
            </a:extLst>
          </p:cNvPr>
          <p:cNvSpPr/>
          <p:nvPr/>
        </p:nvSpPr>
        <p:spPr>
          <a:xfrm rot="10800000" flipV="1">
            <a:off x="3954778" y="5202734"/>
            <a:ext cx="2508132" cy="369332"/>
          </a:xfrm>
          <a:prstGeom prst="rect">
            <a:avLst/>
          </a:prstGeom>
        </p:spPr>
        <p:txBody>
          <a:bodyPr wrap="square">
            <a:spAutoFit/>
          </a:bodyPr>
          <a:lstStyle/>
          <a:p>
            <a:r>
              <a:rPr lang="id-ID" dirty="0"/>
              <a:t>weight feeder</a:t>
            </a:r>
          </a:p>
        </p:txBody>
      </p:sp>
      <p:pic>
        <p:nvPicPr>
          <p:cNvPr id="8" name="Picture 7">
            <a:extLst>
              <a:ext uri="{FF2B5EF4-FFF2-40B4-BE49-F238E27FC236}">
                <a16:creationId xmlns:a16="http://schemas.microsoft.com/office/drawing/2014/main" xmlns="" id="{77E5FE48-5631-4203-8A82-6A8FFF9A08B3}"/>
              </a:ext>
            </a:extLst>
          </p:cNvPr>
          <p:cNvPicPr>
            <a:picLocks noChangeAspect="1"/>
          </p:cNvPicPr>
          <p:nvPr/>
        </p:nvPicPr>
        <p:blipFill>
          <a:blip r:embed="rId4"/>
          <a:stretch>
            <a:fillRect/>
          </a:stretch>
        </p:blipFill>
        <p:spPr>
          <a:xfrm>
            <a:off x="8049491" y="6350786"/>
            <a:ext cx="3053692" cy="369333"/>
          </a:xfrm>
          <a:prstGeom prst="rect">
            <a:avLst/>
          </a:prstGeom>
        </p:spPr>
      </p:pic>
    </p:spTree>
    <p:extLst>
      <p:ext uri="{BB962C8B-B14F-4D97-AF65-F5344CB8AC3E}">
        <p14:creationId xmlns:p14="http://schemas.microsoft.com/office/powerpoint/2010/main" val="1736641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2DD5E7-3122-461B-92C7-B8368119BE0C}"/>
              </a:ext>
            </a:extLst>
          </p:cNvPr>
          <p:cNvSpPr>
            <a:spLocks noGrp="1"/>
          </p:cNvSpPr>
          <p:nvPr>
            <p:ph type="title"/>
          </p:nvPr>
        </p:nvSpPr>
        <p:spPr>
          <a:xfrm>
            <a:off x="526473" y="200891"/>
            <a:ext cx="11180618" cy="6456218"/>
          </a:xfrm>
        </p:spPr>
        <p:txBody>
          <a:bodyPr>
            <a:normAutofit fontScale="90000"/>
          </a:bodyPr>
          <a:lstStyle/>
          <a:p>
            <a:pPr>
              <a:lnSpc>
                <a:spcPct val="150000"/>
              </a:lnSpc>
            </a:pPr>
            <a:r>
              <a:rPr lang="id-ID" sz="1600" dirty="0">
                <a:solidFill>
                  <a:schemeClr val="bg1"/>
                </a:solidFill>
              </a:rPr>
              <a:t>Tiap material memiliki bin masing-masing, yaitu bin limestone, bin silika, bin pasir besi, bin high grade limestone, bin batubara. feed bin material yang berada di bin akan jatuh ke bawah, yaitu ke weight feeder. Fungsi utama dari weight feeder yaitu untuk menentukan tonase dan komposisi material yang akan digiling di raw mill</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 Dengan kalkulasi perbandingan material yang sesuai, maka dapat ditentuka kualitas semen yang nanti akan diciptakan. Di area bin juga terdapat suatu alat yang berfungsi untuk menangkap logam atau benda apapun yang berunsur logam bray, namanya metal separator/magnetik separator </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Bagaimana dengan pasir besi kalo kena ini alat? si pasir besi bakal berada di bagian paling bawah tumpukan material yang jatuh dari weight feeder bray, dan ketumpuk sama limestone/premix, silika, dan hight grade limestone, jadi ntar kagak ketarik sama si metal separator. weight feeder Penggilingan awal material di Raw Mill raw mill jadi material yang masuk ke raw mill nanti bakal digiling oleh yang namanya roller, karena contact antara roller dengan table, material yang jatuh diatas table secara tidak langsung akan digiling oleh roller. </a:t>
            </a:r>
            <a:br>
              <a:rPr lang="id-ID" sz="1600" dirty="0">
                <a:solidFill>
                  <a:schemeClr val="bg1"/>
                </a:solidFill>
              </a:rPr>
            </a:br>
            <a:r>
              <a:rPr lang="id-ID" sz="1600" dirty="0">
                <a:solidFill>
                  <a:schemeClr val="bg1"/>
                </a:solidFill>
              </a:rPr>
              <a:t>SElama di dalam rawmill, material akan nyampur juga sama gas panas, gas panasnya ngambil dari cooler gan, </a:t>
            </a:r>
            <a:r>
              <a:rPr lang="id-ID" sz="1600" dirty="0"/>
              <a:t/>
            </a:r>
            <a:br>
              <a:rPr lang="id-ID" sz="1600" dirty="0"/>
            </a:br>
            <a:endParaRPr lang="id-ID" sz="1600" dirty="0"/>
          </a:p>
        </p:txBody>
      </p:sp>
    </p:spTree>
    <p:extLst>
      <p:ext uri="{BB962C8B-B14F-4D97-AF65-F5344CB8AC3E}">
        <p14:creationId xmlns:p14="http://schemas.microsoft.com/office/powerpoint/2010/main" val="3088987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81BE99-86D3-46A9-976C-DB5280BA6B56}"/>
              </a:ext>
            </a:extLst>
          </p:cNvPr>
          <p:cNvSpPr>
            <a:spLocks noGrp="1"/>
          </p:cNvSpPr>
          <p:nvPr>
            <p:ph type="title"/>
          </p:nvPr>
        </p:nvSpPr>
        <p:spPr>
          <a:xfrm>
            <a:off x="684211" y="180109"/>
            <a:ext cx="10828915" cy="6456217"/>
          </a:xfrm>
        </p:spPr>
        <p:txBody>
          <a:bodyPr>
            <a:normAutofit/>
          </a:bodyPr>
          <a:lstStyle/>
          <a:p>
            <a:pPr>
              <a:lnSpc>
                <a:spcPct val="150000"/>
              </a:lnSpc>
            </a:pPr>
            <a:r>
              <a:rPr lang="id-ID" sz="1400" dirty="0">
                <a:solidFill>
                  <a:schemeClr val="bg1"/>
                </a:solidFill>
              </a:rPr>
              <a:t>Di rawmill ini ada 4 proses, yaitu grinding, drying, transporting dan separating, grinding terjadi ketika material digiling oleh roller dan table, jadi ukuran material akan menjadi lebih kecil, drying terjadi ketika material masuk dan bertemu dengan gas panas dan akhirnya moisture atau kelembaban material akan menurun, kalo separating itu pemisahan antara material yang memiliki kehalusan yang di targetkan, oleh alat yang namanya separator, jadi kalo materialnya kegedean, gak bakalan lolos separator, jadi gitu, nah kalo transporting itu dilakukan oleh id fan, jadi material yang lolos dari separator ntar bakal dihisap oleh id fan. </a:t>
            </a:r>
            <a:br>
              <a:rPr lang="id-ID" sz="1400" dirty="0">
                <a:solidFill>
                  <a:schemeClr val="bg1"/>
                </a:solidFill>
              </a:rPr>
            </a:br>
            <a:r>
              <a:rPr lang="id-ID" sz="1400" dirty="0">
                <a:solidFill>
                  <a:schemeClr val="bg1"/>
                </a:solidFill>
              </a:rPr>
              <a:t>Multicyclone setelah material dihisep oleh id fan, material-udara bakal masuk ke multicyclone, di cyclone debu penggilingan dari raw mill akan dipisahkan dari udara bebas, dengan batuan gaya sentripetal material akan jatuh ke bawah, sedangkan udara bebas akan ke atas, ke arah bag filter untuk menyaring sisa2 debu yang kebawa, jadi pas di keluarin ke lingkungan sekitar entar bebas dari debu halus material yang jatuh dari cyclone akan masuk ke alat transportasi lain, bisa ke screw conveyor, atau chain conveyor, buat nanti diterusin ke air slide dan ke blending silo. screw conveyor air slide bag filter Rawmixing di blending silo Blending silo Material keluaran dari rawmill yang udah halus bakalan di homogenisasi biar campuran materialnya merata , jadi kualitas semennya dapat dijaga, selain homogenisasi, fungsi dari blending silo yaitu sebagai tempat penyimpanan sementara, agar ketika terjdi masalah di raw mill, proses pembakaran di kiln dapat tetap terjadi-suplai material ke kiln dapat terjaga. </a:t>
            </a:r>
            <a:r>
              <a:rPr lang="id-ID" sz="1400" dirty="0"/>
              <a:t/>
            </a:r>
            <a:br>
              <a:rPr lang="id-ID" sz="1400" dirty="0"/>
            </a:br>
            <a:endParaRPr lang="id-ID" sz="1400" dirty="0"/>
          </a:p>
        </p:txBody>
      </p:sp>
    </p:spTree>
    <p:extLst>
      <p:ext uri="{BB962C8B-B14F-4D97-AF65-F5344CB8AC3E}">
        <p14:creationId xmlns:p14="http://schemas.microsoft.com/office/powerpoint/2010/main" val="38948983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6D2F12-0855-4E2D-86BF-2CA6AA940FFA}"/>
              </a:ext>
            </a:extLst>
          </p:cNvPr>
          <p:cNvSpPr>
            <a:spLocks noGrp="1"/>
          </p:cNvSpPr>
          <p:nvPr>
            <p:ph type="title"/>
          </p:nvPr>
        </p:nvSpPr>
        <p:spPr>
          <a:xfrm>
            <a:off x="637309" y="374073"/>
            <a:ext cx="11097491" cy="6234545"/>
          </a:xfrm>
        </p:spPr>
        <p:txBody>
          <a:bodyPr>
            <a:normAutofit fontScale="90000"/>
          </a:bodyPr>
          <a:lstStyle/>
          <a:p>
            <a:pPr>
              <a:lnSpc>
                <a:spcPct val="150000"/>
              </a:lnSpc>
            </a:pPr>
            <a:r>
              <a:rPr lang="id-ID" sz="1400" dirty="0">
                <a:solidFill>
                  <a:schemeClr val="bg1"/>
                </a:solidFill>
              </a:rPr>
              <a:t>Pemanasan dan pembakaran di Preheater dan Kiln preheater Ini dia yang namanya preheater , ada multicyclonenya, dimana materialnya muter-muter dari cyclone 1 sampe cyclone paling bawah. ketika material melewati masing-masing cyclone, temperatur material akan naik perlahan namun pasti, jadi ketika proses pembakaran di dalem kiln, udara di panaskan menuju ke arah pereheater bray, dan akan terjadi perpindahan panas antara material dengan udara dari kiln, sehingga menaikan temperatur si material. selain itu, di bagian dasar preheater, tepatnya di riser duct, ada yang namanya calsiner, dan disini terdapat burner juga, buat membantu pemanasan di preheater. kiln material yang udah dapet pembakaran awal di preheater ntar bakalan masuk ke kiln, </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Di kiln ini suhu pembakanrannya mencapai 1450 derajat celcius  panas pastinya, kiln ini sebenarnya adalah tabung logam raksasa, di bagian cassing/permukaan kiln, sebut saja shell, bagian dalam dilapisi oleh suatu material yang disebut batu brick, atau batu tahan api, bukan sembarangan batu bray, apalagi batu akik, batu tahan api ini yang melapisi si shell dari temperatur yang sangat tinggi tersebut. pemasangan batu brick juga enggak boleh sembarangan, di dalem kiln, terdapat zona-zona yang memiliki temperatur yang berbeda-beda, salah pasang batu/salah lokasi pemasangan batu sangat berpengaruh terhadap umur dari si kiln. keluaran material dari kiln namanya clinker, clinker ini suhunya masih tinggi sehingga harus diturunin suhunya, dalam proses pendinginannya, coller memanfaatkan udara yang di tembakan oleh blower, dan masuk ke cooler melalui bagian bawah polytrack/penggerak material di cooler. polytrack, grate plate atau apapun jenis dari bagian transporting material cooler ini akan bergerak untuk memindahkan material clinker ke ujung cooler, untuk di transport ke proses selanjutnya. </a:t>
            </a:r>
            <a:br>
              <a:rPr lang="id-ID" sz="1400" dirty="0">
                <a:solidFill>
                  <a:schemeClr val="bg1"/>
                </a:solidFill>
              </a:rPr>
            </a:br>
            <a:r>
              <a:rPr lang="id-ID" sz="1400" dirty="0"/>
              <a:t/>
            </a:r>
            <a:br>
              <a:rPr lang="id-ID" sz="1400" dirty="0"/>
            </a:br>
            <a:endParaRPr lang="id-ID" sz="1400" dirty="0">
              <a:solidFill>
                <a:schemeClr val="bg1"/>
              </a:solidFill>
            </a:endParaRPr>
          </a:p>
        </p:txBody>
      </p:sp>
    </p:spTree>
    <p:extLst>
      <p:ext uri="{BB962C8B-B14F-4D97-AF65-F5344CB8AC3E}">
        <p14:creationId xmlns:p14="http://schemas.microsoft.com/office/powerpoint/2010/main" val="3524653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1D0F7A-3298-4E04-933F-8B9E1746661F}"/>
              </a:ext>
            </a:extLst>
          </p:cNvPr>
          <p:cNvSpPr>
            <a:spLocks noGrp="1"/>
          </p:cNvSpPr>
          <p:nvPr>
            <p:ph type="title"/>
          </p:nvPr>
        </p:nvSpPr>
        <p:spPr>
          <a:xfrm>
            <a:off x="684212" y="748146"/>
            <a:ext cx="11244552" cy="5246254"/>
          </a:xfrm>
        </p:spPr>
        <p:txBody>
          <a:bodyPr>
            <a:noAutofit/>
          </a:bodyPr>
          <a:lstStyle/>
          <a:p>
            <a:pPr>
              <a:lnSpc>
                <a:spcPct val="150000"/>
              </a:lnSpc>
            </a:pPr>
            <a:r>
              <a:rPr lang="id-ID" sz="1600" dirty="0">
                <a:solidFill>
                  <a:schemeClr val="bg1"/>
                </a:solidFill>
              </a:rPr>
              <a:t>Penyimpanan Clinker clingker keluar dari cooler akan disimpen di clingker silo, dari cooler, clinker akan jatuh ke alat yang namanya hidrolik crusher bray, yang mana ukuran dari clinker yg kebesaran bakal digiling biar jadi kecil-kecil, baru deh keluar dari cooler dan diangkut oleh yang namanya apron conveyor. silo clinker Penghalusan Akhir ballmill Penghalusan akhir dilakukan di ball mill setelah itu semen disimpan di silo stock sebelum pendistribusian.</a:t>
            </a:r>
            <a:br>
              <a:rPr lang="id-ID" sz="1600" dirty="0">
                <a:solidFill>
                  <a:schemeClr val="bg1"/>
                </a:solidFill>
              </a:rPr>
            </a:br>
            <a:r>
              <a:rPr lang="id-ID" sz="1600" dirty="0">
                <a:solidFill>
                  <a:schemeClr val="bg1"/>
                </a:solidFill>
              </a:rPr>
              <a:t>jadi material yang masuk ke raw mill nanti bakal digiling oleh yang namanya roller, karena contact antara roller dengan table, material yang jatuh diatas table secara tidak langsung akan digiling oleh roller. nah selama di dalam rawmill, material akan nyampur juga sama gas panas, gas panasnya ngambil dari cooler gan, penjelasan tentang cooler akan nyusul nah, di rawmill ini ada 4 proses, yaitu grinding, drying, transporting dan separating, grinding terjadi ketika material digiling oleh roller dan table, jadi ukuran material akan menjadi lebih kecil, drying terjadi ketika material masuk dan bertemu dengan gas panas dan akhirnya moisture atau kelembaban material akan menurun, kalo separating itu pemisahan antara material yang memiliki kehalusan yang di targetkan, oleh alat yang namanya separator, jadi kalo materialnya kegedean, gak bakalan lolos separator, jadi gitu, nah kalo transporting itu dilakukan oleh id fan, jadi material yang lolos dari separator ntar bakal dihisap oleh id fa</a:t>
            </a:r>
          </a:p>
        </p:txBody>
      </p:sp>
    </p:spTree>
    <p:extLst>
      <p:ext uri="{BB962C8B-B14F-4D97-AF65-F5344CB8AC3E}">
        <p14:creationId xmlns:p14="http://schemas.microsoft.com/office/powerpoint/2010/main" val="4123191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F0A032-DAC0-4155-8697-040C099B2AA1}"/>
              </a:ext>
            </a:extLst>
          </p:cNvPr>
          <p:cNvSpPr>
            <a:spLocks noGrp="1"/>
          </p:cNvSpPr>
          <p:nvPr>
            <p:ph type="title"/>
          </p:nvPr>
        </p:nvSpPr>
        <p:spPr>
          <a:xfrm>
            <a:off x="1025236" y="235527"/>
            <a:ext cx="10571019" cy="6373091"/>
          </a:xfrm>
        </p:spPr>
        <p:txBody>
          <a:bodyPr>
            <a:normAutofit fontScale="90000"/>
          </a:bodyPr>
          <a:lstStyle/>
          <a:p>
            <a:pPr>
              <a:lnSpc>
                <a:spcPct val="200000"/>
              </a:lnSpc>
            </a:pPr>
            <a:r>
              <a:rPr lang="id-ID" sz="1300" dirty="0"/>
              <a:t/>
            </a:r>
            <a:br>
              <a:rPr lang="id-ID" sz="1300" dirty="0"/>
            </a:br>
            <a:r>
              <a:rPr lang="id-ID" sz="1300" dirty="0"/>
              <a:t/>
            </a:r>
            <a:br>
              <a:rPr lang="id-ID" sz="1300" dirty="0"/>
            </a:br>
            <a:r>
              <a:rPr lang="id-ID" sz="1300" dirty="0"/>
              <a:t/>
            </a:r>
            <a:br>
              <a:rPr lang="id-ID" sz="1300" dirty="0"/>
            </a:br>
            <a:r>
              <a:rPr lang="id-ID" sz="1300" dirty="0"/>
              <a:t/>
            </a:r>
            <a:br>
              <a:rPr lang="id-ID" sz="1300" dirty="0"/>
            </a:br>
            <a:r>
              <a:rPr lang="id-ID" sz="1300" dirty="0"/>
              <a:t/>
            </a:r>
            <a:br>
              <a:rPr lang="id-ID" sz="1300" dirty="0"/>
            </a:br>
            <a:r>
              <a:rPr lang="id-ID" sz="1300" dirty="0"/>
              <a:t/>
            </a:r>
            <a:br>
              <a:rPr lang="id-ID" sz="1300" dirty="0"/>
            </a:br>
            <a:r>
              <a:rPr lang="id-ID" sz="1300" dirty="0"/>
              <a:t/>
            </a:r>
            <a:br>
              <a:rPr lang="id-ID" sz="1300" dirty="0"/>
            </a:br>
            <a:r>
              <a:rPr lang="id-ID" sz="1600" dirty="0"/>
              <a:t/>
            </a:r>
            <a:br>
              <a:rPr lang="id-ID" sz="1600" dirty="0"/>
            </a:br>
            <a:r>
              <a:rPr lang="id-ID" sz="1600" dirty="0">
                <a:solidFill>
                  <a:schemeClr val="bg1"/>
                </a:solidFill>
              </a:rPr>
              <a:t>setelah material dihisep oleh id fan, material-udara bakal masuk ke multicyclone, di cyclone debu penggilingan dari raw mill akan dipisahkan dari udara bebas, dengan batuan gaya sentripetal material akan jatuh ke bawah, </a:t>
            </a:r>
            <a:br>
              <a:rPr lang="id-ID" sz="1600" dirty="0">
                <a:solidFill>
                  <a:schemeClr val="bg1"/>
                </a:solidFill>
              </a:rPr>
            </a:br>
            <a:r>
              <a:rPr lang="id-ID" sz="1600" dirty="0">
                <a:solidFill>
                  <a:schemeClr val="bg1"/>
                </a:solidFill>
              </a:rPr>
              <a:t>sedangkan udara bebas akan ke atas, ke arah bag filter untuk menyaring sisa2 debu yang kebawa, jadi pas di keluarin ke lingkungan sekitar entar bebas dari debu halus material yang jatuh dari cyclone akan masuk ke alat transportasi lain, bisa ke screw conveyor, atau chain conveyor, buat nanti diterusin ke air slide dan ke blending silo.</a:t>
            </a:r>
            <a:br>
              <a:rPr lang="id-ID" sz="1600" dirty="0">
                <a:solidFill>
                  <a:schemeClr val="bg1"/>
                </a:solidFill>
              </a:rPr>
            </a:br>
            <a:r>
              <a:rPr lang="id-ID" sz="1600" dirty="0">
                <a:solidFill>
                  <a:schemeClr val="bg1"/>
                </a:solidFill>
              </a:rPr>
              <a:t>Material keluaran dari rawmill yang udah halus bakalan di homogenisasi biar campuran materialnya merata , jadi kualitas semennya dapat dijaga.</a:t>
            </a:r>
            <a:br>
              <a:rPr lang="id-ID" sz="1600" dirty="0">
                <a:solidFill>
                  <a:schemeClr val="bg1"/>
                </a:solidFill>
              </a:rPr>
            </a:br>
            <a:r>
              <a:rPr lang="id-ID" sz="1600" dirty="0">
                <a:solidFill>
                  <a:schemeClr val="bg1"/>
                </a:solidFill>
              </a:rPr>
              <a:t> selain homogenisasi, fungsi dari blending silo yaitu sebagai tempat penyimpanan sementara, agar ketika terjdi masalah di raw mill, </a:t>
            </a:r>
            <a:br>
              <a:rPr lang="id-ID" sz="1600" dirty="0">
                <a:solidFill>
                  <a:schemeClr val="bg1"/>
                </a:solidFill>
              </a:rPr>
            </a:br>
            <a:r>
              <a:rPr lang="id-ID" sz="1600" dirty="0">
                <a:solidFill>
                  <a:schemeClr val="bg1"/>
                </a:solidFill>
              </a:rPr>
              <a:t>proses pembakaran di kiln dapat tetap terjadi-suplai material ke kiln dapat terjaga.</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t/>
            </a:r>
            <a:br>
              <a:rPr lang="id-ID" sz="1600" dirty="0"/>
            </a:br>
            <a:r>
              <a:rPr lang="id-ID" sz="1600" dirty="0"/>
              <a:t/>
            </a:r>
            <a:br>
              <a:rPr lang="id-ID" sz="1600" dirty="0"/>
            </a:br>
            <a:r>
              <a:rPr lang="id-ID" sz="1600" dirty="0"/>
              <a:t/>
            </a:r>
            <a:br>
              <a:rPr lang="id-ID" sz="1600" dirty="0"/>
            </a:br>
            <a:r>
              <a:rPr lang="id-ID" sz="1600" dirty="0"/>
              <a:t/>
            </a:r>
            <a:br>
              <a:rPr lang="id-ID" sz="1600" dirty="0"/>
            </a:br>
            <a:r>
              <a:rPr lang="id-ID" sz="1600" dirty="0"/>
              <a:t/>
            </a:r>
            <a:br>
              <a:rPr lang="id-ID" sz="1600" dirty="0"/>
            </a:br>
            <a:r>
              <a:rPr lang="id-ID" sz="1600" dirty="0"/>
              <a:t/>
            </a:r>
            <a:br>
              <a:rPr lang="id-ID" sz="1600" dirty="0"/>
            </a:br>
            <a:endParaRPr lang="id-ID" sz="1600" dirty="0"/>
          </a:p>
        </p:txBody>
      </p:sp>
    </p:spTree>
    <p:extLst>
      <p:ext uri="{BB962C8B-B14F-4D97-AF65-F5344CB8AC3E}">
        <p14:creationId xmlns:p14="http://schemas.microsoft.com/office/powerpoint/2010/main" val="3174044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BCE3E3-CC26-4DE4-A2D6-9B52E0CB3294}"/>
              </a:ext>
            </a:extLst>
          </p:cNvPr>
          <p:cNvSpPr>
            <a:spLocks noGrp="1"/>
          </p:cNvSpPr>
          <p:nvPr>
            <p:ph type="title"/>
          </p:nvPr>
        </p:nvSpPr>
        <p:spPr>
          <a:xfrm>
            <a:off x="3200399" y="124692"/>
            <a:ext cx="8769927" cy="6359236"/>
          </a:xfrm>
        </p:spPr>
        <p:txBody>
          <a:bodyPr>
            <a:normAutofit/>
          </a:bodyPr>
          <a:lstStyle/>
          <a:p>
            <a:pPr>
              <a:lnSpc>
                <a:spcPct val="150000"/>
              </a:lnSpc>
            </a:pPr>
            <a:r>
              <a:rPr lang="id-ID" sz="1400" dirty="0">
                <a:solidFill>
                  <a:schemeClr val="bg1"/>
                </a:solidFill>
              </a:rPr>
              <a:t>material yang udah dapet pembakaran awal di preheater ntar bakalan masuk ke kiln, nah, di kiln ini suhu pembakanrannya mencapai 1450 derajat celcius  panas pastinya, kiln ini sebenarnya adalah tabung logam raksasa, di bagian cassing/permukaan kiln, sebut saja shell, bagian dalam dilapisi oleh suatu material yang disebut batu brick, atau batu tahan api, bukan sembarangan batu bray, apalagi batu akik, batu tahan api ini yang melapisi si shell dari temperatur yang sangat tinggi tersebut. pemasangan batu brick juga enggak boleh sembarangan, di dalem kiln, terdapat zona-zona yang memiliki temperatur yang berbeda-beda, salah pasang batu/salah lokasi pemasangan batu sangat berpengaruh terhadap umur dari si kiln. keluaran material dari kiln namanya clinker, clinker ini suhunya masih tinggi sehingga harus diturunin suhunya, dalam proses pendinginannya, coller memanfaatkan udara yang di tembakan oleh blower, dan masuk ke cooler melalui bagian bawah polytrack/penggerak material di cooler. polytrack, grate plate atau apapun jenis dari bagian transporting material cooler ini akan bergerak untuk memindahkan material clinker ke ujung cooler, untuk di transport ke proses selanjutnya. Penyimpanan Clinker clingker keluar dari cooler akan disimpen di clingker silo, dari cooler, clinker akan jatuh ke alat yang namanya hidrolik crusher bray, yang mana ukuran dari clinker yg kebesaran bakal digiling biar jadi kecil-kecil, baru deh keluar dari cooler dan diangkut oleh yang namanya apron conv</a:t>
            </a:r>
            <a:r>
              <a:rPr lang="id-ID" sz="1400" dirty="0"/>
              <a:t>eyor.</a:t>
            </a:r>
          </a:p>
        </p:txBody>
      </p:sp>
      <p:sp>
        <p:nvSpPr>
          <p:cNvPr id="4" name="Rectangle 3">
            <a:extLst>
              <a:ext uri="{FF2B5EF4-FFF2-40B4-BE49-F238E27FC236}">
                <a16:creationId xmlns:a16="http://schemas.microsoft.com/office/drawing/2014/main" xmlns="" id="{08867BB8-4C39-489C-B063-7DC118BBA3BF}"/>
              </a:ext>
            </a:extLst>
          </p:cNvPr>
          <p:cNvSpPr/>
          <p:nvPr/>
        </p:nvSpPr>
        <p:spPr>
          <a:xfrm>
            <a:off x="665019" y="863601"/>
            <a:ext cx="2105890" cy="369332"/>
          </a:xfrm>
          <a:prstGeom prst="rect">
            <a:avLst/>
          </a:prstGeom>
        </p:spPr>
        <p:txBody>
          <a:bodyPr wrap="square">
            <a:spAutoFit/>
          </a:bodyPr>
          <a:lstStyle/>
          <a:p>
            <a:r>
              <a:rPr lang="id-ID" dirty="0">
                <a:solidFill>
                  <a:schemeClr val="bg1"/>
                </a:solidFill>
              </a:rPr>
              <a:t>screw conveyor</a:t>
            </a:r>
          </a:p>
        </p:txBody>
      </p:sp>
    </p:spTree>
    <p:extLst>
      <p:ext uri="{BB962C8B-B14F-4D97-AF65-F5344CB8AC3E}">
        <p14:creationId xmlns:p14="http://schemas.microsoft.com/office/powerpoint/2010/main" val="578412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396D13-3FA4-420C-B509-4BAD931A2246}"/>
              </a:ext>
            </a:extLst>
          </p:cNvPr>
          <p:cNvSpPr>
            <a:spLocks noGrp="1"/>
          </p:cNvSpPr>
          <p:nvPr>
            <p:ph type="title"/>
          </p:nvPr>
        </p:nvSpPr>
        <p:spPr>
          <a:xfrm>
            <a:off x="656502" y="457200"/>
            <a:ext cx="10828915" cy="5578764"/>
          </a:xfrm>
        </p:spPr>
        <p:txBody>
          <a:bodyPr>
            <a:normAutofit fontScale="90000"/>
          </a:bodyPr>
          <a:lstStyle/>
          <a:p>
            <a:pPr>
              <a:lnSpc>
                <a:spcPct val="150000"/>
              </a:lnSpc>
            </a:pPr>
            <a:r>
              <a:rPr lang="id-ID" sz="2400" dirty="0"/>
              <a:t/>
            </a:r>
            <a:br>
              <a:rPr lang="id-ID" sz="2400" dirty="0"/>
            </a:br>
            <a:r>
              <a:rPr lang="id-ID" sz="2400" dirty="0">
                <a:solidFill>
                  <a:schemeClr val="bg1"/>
                </a:solidFill>
              </a:rPr>
              <a:t>Penyimpanan material di Stockpile material hasil penghancuran di crusher yang masih berbentuk kasar bakal ditransportasikan oleh belt conveyor bray, menuju ke masing-masing stockpile material, nah, fungsi dari stockpile ini adalah sebagai penyimpanan sementara material, yang mana apabila terjadi kerusakan di crusher, cadangan material masih dapat di support dalam aplikasinya,</a:t>
            </a:r>
            <a:br>
              <a:rPr lang="id-ID" sz="2400" dirty="0">
                <a:solidFill>
                  <a:schemeClr val="bg1"/>
                </a:solidFill>
              </a:rPr>
            </a:br>
            <a:r>
              <a:rPr lang="id-ID" sz="2400" dirty="0">
                <a:solidFill>
                  <a:schemeClr val="bg1"/>
                </a:solidFill>
              </a:rPr>
              <a:t> </a:t>
            </a:r>
            <a:br>
              <a:rPr lang="id-ID" sz="2400" dirty="0">
                <a:solidFill>
                  <a:schemeClr val="bg1"/>
                </a:solidFill>
              </a:rPr>
            </a:br>
            <a:r>
              <a:rPr lang="id-ID" sz="2400" dirty="0">
                <a:solidFill>
                  <a:schemeClr val="bg1"/>
                </a:solidFill>
              </a:rPr>
              <a:t>ada 2 jenis stockpile, yaitu </a:t>
            </a:r>
            <a:br>
              <a:rPr lang="id-ID" sz="2400" dirty="0">
                <a:solidFill>
                  <a:schemeClr val="bg1"/>
                </a:solidFill>
              </a:rPr>
            </a:br>
            <a:r>
              <a:rPr lang="id-ID" sz="2400" dirty="0">
                <a:solidFill>
                  <a:schemeClr val="bg1"/>
                </a:solidFill>
              </a:rPr>
              <a:t>1. longitudinal stockpile dan </a:t>
            </a:r>
            <a:br>
              <a:rPr lang="id-ID" sz="2400" dirty="0">
                <a:solidFill>
                  <a:schemeClr val="bg1"/>
                </a:solidFill>
              </a:rPr>
            </a:br>
            <a:r>
              <a:rPr lang="id-ID" sz="2400" dirty="0">
                <a:solidFill>
                  <a:schemeClr val="bg1"/>
                </a:solidFill>
              </a:rPr>
              <a:t>2. circular stockpile.</a:t>
            </a:r>
            <a:br>
              <a:rPr lang="id-ID" sz="2400" dirty="0">
                <a:solidFill>
                  <a:schemeClr val="bg1"/>
                </a:solidFill>
              </a:rPr>
            </a:br>
            <a:r>
              <a:rPr lang="id-ID" sz="2400" dirty="0">
                <a:solidFill>
                  <a:schemeClr val="bg1"/>
                </a:solidFill>
              </a:rPr>
              <a:t/>
            </a:r>
            <a:br>
              <a:rPr lang="id-ID" sz="2400" dirty="0">
                <a:solidFill>
                  <a:schemeClr val="bg1"/>
                </a:solidFill>
              </a:rPr>
            </a:br>
            <a:endParaRPr lang="id-ID" sz="2400" dirty="0">
              <a:solidFill>
                <a:schemeClr val="bg1"/>
              </a:solidFill>
            </a:endParaRPr>
          </a:p>
        </p:txBody>
      </p:sp>
    </p:spTree>
    <p:extLst>
      <p:ext uri="{BB962C8B-B14F-4D97-AF65-F5344CB8AC3E}">
        <p14:creationId xmlns:p14="http://schemas.microsoft.com/office/powerpoint/2010/main" val="41301672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2107D13-0C3D-47D4-88D4-16EF477C903C}"/>
              </a:ext>
            </a:extLst>
          </p:cNvPr>
          <p:cNvSpPr>
            <a:spLocks noGrp="1"/>
          </p:cNvSpPr>
          <p:nvPr>
            <p:ph idx="1"/>
          </p:nvPr>
        </p:nvSpPr>
        <p:spPr>
          <a:xfrm>
            <a:off x="684212" y="685800"/>
            <a:ext cx="8534400" cy="1821873"/>
          </a:xfrm>
        </p:spPr>
        <p:txBody>
          <a:bodyPr/>
          <a:lstStyle/>
          <a:p>
            <a:r>
              <a:rPr lang="en-US" sz="3600" dirty="0"/>
              <a:t>3. </a:t>
            </a:r>
            <a:r>
              <a:rPr lang="id-ID" sz="3600" dirty="0"/>
              <a:t>B</a:t>
            </a:r>
            <a:r>
              <a:rPr lang="en-US" sz="3600" dirty="0" err="1"/>
              <a:t>ahan</a:t>
            </a:r>
            <a:r>
              <a:rPr lang="en-US" sz="3600" dirty="0"/>
              <a:t> lain </a:t>
            </a:r>
            <a:endParaRPr lang="id-ID" sz="3600" dirty="0"/>
          </a:p>
          <a:p>
            <a:pPr marL="720725" indent="-720725"/>
            <a:r>
              <a:rPr lang="en-US" sz="3600" dirty="0"/>
              <a:t>a. Grinding aid</a:t>
            </a:r>
          </a:p>
          <a:p>
            <a:endParaRPr lang="en-US" dirty="0"/>
          </a:p>
        </p:txBody>
      </p:sp>
    </p:spTree>
    <p:extLst>
      <p:ext uri="{BB962C8B-B14F-4D97-AF65-F5344CB8AC3E}">
        <p14:creationId xmlns:p14="http://schemas.microsoft.com/office/powerpoint/2010/main" val="2328017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ED2E9-FA95-4CE1-A21B-CBD6767C7A44}"/>
              </a:ext>
            </a:extLst>
          </p:cNvPr>
          <p:cNvSpPr>
            <a:spLocks noGrp="1"/>
          </p:cNvSpPr>
          <p:nvPr>
            <p:ph type="title"/>
          </p:nvPr>
        </p:nvSpPr>
        <p:spPr>
          <a:xfrm>
            <a:off x="684211" y="1385455"/>
            <a:ext cx="11078297" cy="4608945"/>
          </a:xfrm>
        </p:spPr>
        <p:txBody>
          <a:bodyPr>
            <a:normAutofit/>
          </a:bodyPr>
          <a:lstStyle/>
          <a:p>
            <a:r>
              <a:rPr lang="id-ID" sz="1400" dirty="0">
                <a:solidFill>
                  <a:srgbClr val="FF0000"/>
                </a:solidFill>
              </a:rPr>
              <a:t>Portland Cemen. Adalah jenis yang paling umum dari semen dalam penggunaan umum di seluruh dunia karena merupakan bahan dasar beton dan plesteran semen.</a:t>
            </a:r>
            <a:br>
              <a:rPr lang="id-ID" sz="1400" dirty="0">
                <a:solidFill>
                  <a:srgbClr val="FF0000"/>
                </a:solidFill>
              </a:rPr>
            </a:br>
            <a:r>
              <a:rPr lang="id-ID" sz="1400" dirty="0"/>
              <a:t/>
            </a:r>
            <a:br>
              <a:rPr lang="id-ID" sz="1400" dirty="0"/>
            </a:br>
            <a:r>
              <a:rPr lang="id-ID" sz="1400" dirty="0">
                <a:solidFill>
                  <a:srgbClr val="FFC000"/>
                </a:solidFill>
              </a:rPr>
              <a:t>Super Masonry Cemen. Semen ini lebih tepat digunakan untuk konstruksi perumahan gedung, jalan dan irigasi yang struktur betonnya maksimal K225. Dapat juga digunakan untuk bahan baku pembuatan genteng beton, hollow brick, paving block, tegel dan bahan bangunan lainnya.</a:t>
            </a:r>
            <a:br>
              <a:rPr lang="id-ID" sz="1400" dirty="0">
                <a:solidFill>
                  <a:srgbClr val="FFC000"/>
                </a:solidFill>
              </a:rPr>
            </a:br>
            <a:r>
              <a:rPr lang="id-ID" sz="1400" dirty="0"/>
              <a:t/>
            </a:r>
            <a:br>
              <a:rPr lang="id-ID" sz="1400" dirty="0"/>
            </a:br>
            <a:r>
              <a:rPr lang="id-ID" sz="1400" dirty="0">
                <a:solidFill>
                  <a:schemeClr val="bg1"/>
                </a:solidFill>
              </a:rPr>
              <a:t>Oil Well Cemen (OWC). Merupakan semen khusus yang lebih tepat digunakan untuk pembuatan sumur minyak bumi dan gas alam dengan konstruksi sumur minyak bawah permukaan laut dan bumi. Untuk saat ini jenis OWC yang telah diproduksi adalah class G, HSR (High Sulfat Resistance) disebut juga sebagai BASIC OWC. Bahan aditif dapat ditambahkan/dicampurkan hingga menghasilkan kombinasi produk OWC untuk pemakaian pada berbagai kedalaman dan temperatur. </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rgbClr val="7030A0"/>
                </a:solidFill>
              </a:rPr>
              <a:t>Semen Putih. Digunakan untuk pekerjaan penyelesaian (finishing), sebagai filler atau pengisi. Semen jenis ini dibuat dari bahan utama kalsit (calcite) limestone murni. )</a:t>
            </a:r>
            <a:br>
              <a:rPr lang="id-ID" sz="1400" dirty="0">
                <a:solidFill>
                  <a:srgbClr val="7030A0"/>
                </a:solidFill>
              </a:rPr>
            </a:br>
            <a:r>
              <a:rPr lang="id-ID" sz="1400" dirty="0"/>
              <a:t/>
            </a:r>
            <a:br>
              <a:rPr lang="id-ID" sz="1400" dirty="0"/>
            </a:br>
            <a:r>
              <a:rPr lang="id-ID" sz="1400" dirty="0">
                <a:solidFill>
                  <a:schemeClr val="bg1"/>
                </a:solidFill>
              </a:rPr>
              <a:t>Hidropobic cement.</a:t>
            </a:r>
            <a:br>
              <a:rPr lang="id-ID" sz="1400" dirty="0">
                <a:solidFill>
                  <a:schemeClr val="bg1"/>
                </a:solidFill>
              </a:rPr>
            </a:br>
            <a:r>
              <a:rPr lang="id-ID" sz="1400" dirty="0">
                <a:solidFill>
                  <a:schemeClr val="bg1"/>
                </a:solidFill>
              </a:rPr>
              <a:t> Hidrophobic cement adalah klinker yang di giling dengan tambahan asam oleat atau asam streat. </a:t>
            </a:r>
            <a:br>
              <a:rPr lang="id-ID" sz="1400" dirty="0">
                <a:solidFill>
                  <a:schemeClr val="bg1"/>
                </a:solidFill>
              </a:rPr>
            </a:br>
            <a:r>
              <a:rPr lang="id-ID" sz="1400" dirty="0">
                <a:solidFill>
                  <a:schemeClr val="bg1"/>
                </a:solidFill>
              </a:rPr>
              <a:t>Waterproofed cement. Semen yang digunakan di Inggris yang terbuat dari semen Portland yang ditambahkan calsium, aluminium, atau serat logam lainnya. </a:t>
            </a:r>
            <a:br>
              <a:rPr lang="id-ID" sz="1400" dirty="0">
                <a:solidFill>
                  <a:schemeClr val="bg1"/>
                </a:solidFill>
              </a:rPr>
            </a:br>
            <a:endParaRPr lang="id-ID" sz="1400" dirty="0">
              <a:solidFill>
                <a:schemeClr val="bg1"/>
              </a:solidFill>
            </a:endParaRPr>
          </a:p>
        </p:txBody>
      </p:sp>
      <p:sp>
        <p:nvSpPr>
          <p:cNvPr id="3" name="Content Placeholder 2">
            <a:extLst>
              <a:ext uri="{FF2B5EF4-FFF2-40B4-BE49-F238E27FC236}">
                <a16:creationId xmlns:a16="http://schemas.microsoft.com/office/drawing/2014/main" xmlns="" id="{577A29A6-C95F-4BF1-80EF-C054324DD44B}"/>
              </a:ext>
            </a:extLst>
          </p:cNvPr>
          <p:cNvSpPr>
            <a:spLocks noGrp="1"/>
          </p:cNvSpPr>
          <p:nvPr>
            <p:ph idx="1"/>
          </p:nvPr>
        </p:nvSpPr>
        <p:spPr>
          <a:xfrm>
            <a:off x="684212" y="290946"/>
            <a:ext cx="10177752" cy="900545"/>
          </a:xfrm>
        </p:spPr>
        <p:txBody>
          <a:bodyPr/>
          <a:lstStyle/>
          <a:p>
            <a:r>
              <a:rPr lang="id-ID" dirty="0"/>
              <a:t>Menurut Standar Nasional Indonesia (SNI), semen dibagi menjadi beberapa jenis, yaitu sebagai berikut:</a:t>
            </a:r>
          </a:p>
        </p:txBody>
      </p:sp>
    </p:spTree>
    <p:extLst>
      <p:ext uri="{BB962C8B-B14F-4D97-AF65-F5344CB8AC3E}">
        <p14:creationId xmlns:p14="http://schemas.microsoft.com/office/powerpoint/2010/main" val="33353254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39EEA8-05DF-44C3-A922-5CA1800A8228}"/>
              </a:ext>
            </a:extLst>
          </p:cNvPr>
          <p:cNvSpPr>
            <a:spLocks noGrp="1"/>
          </p:cNvSpPr>
          <p:nvPr>
            <p:ph type="title"/>
          </p:nvPr>
        </p:nvSpPr>
        <p:spPr>
          <a:xfrm>
            <a:off x="263236" y="304800"/>
            <a:ext cx="11720946" cy="6276109"/>
          </a:xfrm>
        </p:spPr>
        <p:txBody>
          <a:bodyPr>
            <a:normAutofit fontScale="90000"/>
          </a:bodyPr>
          <a:lstStyle/>
          <a:p>
            <a:pPr>
              <a:lnSpc>
                <a:spcPct val="150000"/>
              </a:lnSpc>
            </a:pPr>
            <a:r>
              <a:rPr lang="id-ID" sz="1200" u="sng" dirty="0">
                <a:solidFill>
                  <a:schemeClr val="bg1"/>
                </a:solidFill>
              </a:rPr>
              <a:t>Portland Cemen. </a:t>
            </a:r>
            <a:r>
              <a:rPr lang="id-ID" sz="1200" dirty="0">
                <a:solidFill>
                  <a:schemeClr val="bg1"/>
                </a:solidFill>
              </a:rPr>
              <a:t>Adalah jenis yang paling umum dari semen dalam penggunaan umum di seluruh dunia karena merupakan bahan dasar beton dan plesteran semen.</a:t>
            </a:r>
            <a:br>
              <a:rPr lang="id-ID" sz="1200" dirty="0">
                <a:solidFill>
                  <a:schemeClr val="bg1"/>
                </a:solidFill>
              </a:rPr>
            </a:br>
            <a:r>
              <a:rPr lang="id-ID" sz="1200" dirty="0">
                <a:solidFill>
                  <a:schemeClr val="bg1"/>
                </a:solidFill>
              </a:rPr>
              <a:t>Super Masonry Cemen. Semen ini lebih tepat digunakan untuk konstruksi perumahan gedung, jalan dan irigasi yang struktur betonnya maksimal K225. Dapat juga digunakan untuk bahan baku pembuatan genteng beton, hollow brick, paving block, tegel dan bahan bangunan lainnya.</a:t>
            </a:r>
            <a:br>
              <a:rPr lang="id-ID" sz="1200" dirty="0">
                <a:solidFill>
                  <a:schemeClr val="bg1"/>
                </a:solidFill>
              </a:rPr>
            </a:br>
            <a:r>
              <a:rPr lang="id-ID" sz="1200" dirty="0">
                <a:solidFill>
                  <a:schemeClr val="bg1"/>
                </a:solidFill>
              </a:rPr>
              <a:t>Oil Well Cemen (OWC). Merupakan semen khusus yang lebih tepat digunakan untuk pembuatan sumur minyak bumi dan gas alam dengan konstruksi sumur minyak bawah permukaan laut dan bumi. Untuk saat ini jenis OWC yang telah diproduksi adalah class G, HSR (High Sulfat Resistance) disebut juga sebagai BASIC OWC. Bahan aditif dapat ditambahkan/dicampurkan hingga menghasilkan kombinasi produk OWC untuk pemakaian pada berbagai kedalaman dan temperatur. </a:t>
            </a:r>
            <a:br>
              <a:rPr lang="id-ID" sz="1200" dirty="0">
                <a:solidFill>
                  <a:schemeClr val="bg1"/>
                </a:solidFill>
              </a:rPr>
            </a:br>
            <a:r>
              <a:rPr lang="id-ID" sz="1200" dirty="0">
                <a:solidFill>
                  <a:schemeClr val="bg1"/>
                </a:solidFill>
              </a:rPr>
              <a:t>Semen Putih. Digunakan untuk pekerjaan penyelesaian (finishing), sebagai filler atau pengisi. Semen jenis ini dibuat dari bahan utama kalsit (calcite) limestone murni. </a:t>
            </a:r>
            <a:br>
              <a:rPr lang="id-ID" sz="1200" dirty="0">
                <a:solidFill>
                  <a:schemeClr val="bg1"/>
                </a:solidFill>
              </a:rPr>
            </a:br>
            <a:r>
              <a:rPr lang="id-ID" sz="1200" dirty="0">
                <a:solidFill>
                  <a:schemeClr val="bg1"/>
                </a:solidFill>
              </a:rPr>
              <a:t/>
            </a:r>
            <a:br>
              <a:rPr lang="id-ID" sz="1200" dirty="0">
                <a:solidFill>
                  <a:schemeClr val="bg1"/>
                </a:solidFill>
              </a:rPr>
            </a:br>
            <a:r>
              <a:rPr lang="id-ID" sz="1200" u="sng" dirty="0">
                <a:solidFill>
                  <a:schemeClr val="bg1"/>
                </a:solidFill>
              </a:rPr>
              <a:t>Hidropobic cement.</a:t>
            </a:r>
            <a:r>
              <a:rPr lang="id-ID" sz="1200" dirty="0">
                <a:solidFill>
                  <a:schemeClr val="bg1"/>
                </a:solidFill>
              </a:rPr>
              <a:t/>
            </a:r>
            <a:br>
              <a:rPr lang="id-ID" sz="1200" dirty="0">
                <a:solidFill>
                  <a:schemeClr val="bg1"/>
                </a:solidFill>
              </a:rPr>
            </a:br>
            <a:r>
              <a:rPr lang="id-ID" sz="1200" dirty="0">
                <a:solidFill>
                  <a:schemeClr val="bg1"/>
                </a:solidFill>
              </a:rPr>
              <a:t> Hidrophobic cement adalah klinker yang di giling dengan tambahan asam oleat atau asam streat. </a:t>
            </a:r>
            <a:br>
              <a:rPr lang="id-ID" sz="1200" dirty="0">
                <a:solidFill>
                  <a:schemeClr val="bg1"/>
                </a:solidFill>
              </a:rPr>
            </a:br>
            <a:r>
              <a:rPr lang="id-ID" sz="1200" dirty="0">
                <a:solidFill>
                  <a:schemeClr val="bg1"/>
                </a:solidFill>
              </a:rPr>
              <a:t>Waterproofed cement. Semen yang digunakan di Inggris yang terbuat dari semen Portland yang ditambahkan calsium, aluminium, atau serat logam lainnya. </a:t>
            </a:r>
            <a:br>
              <a:rPr lang="id-ID" sz="1200" dirty="0">
                <a:solidFill>
                  <a:schemeClr val="bg1"/>
                </a:solidFill>
              </a:rPr>
            </a:br>
            <a:r>
              <a:rPr lang="id-ID" sz="1200" dirty="0">
                <a:solidFill>
                  <a:schemeClr val="bg1"/>
                </a:solidFill>
              </a:rPr>
              <a:t/>
            </a:r>
            <a:br>
              <a:rPr lang="id-ID" sz="1200" dirty="0">
                <a:solidFill>
                  <a:schemeClr val="bg1"/>
                </a:solidFill>
              </a:rPr>
            </a:br>
            <a:r>
              <a:rPr lang="id-ID" sz="1200" dirty="0">
                <a:solidFill>
                  <a:schemeClr val="bg1"/>
                </a:solidFill>
              </a:rPr>
              <a:t>Semen alumina. Semen alumina terbuat dari batu kapur dicampur dengan bauksit dengan kadar campuran 60-70% (batu kapur), dan 30-40% (bauksit). Campuran dibakar pada suhu 1.600 derajat C dalam tungku listrik sampai cair, kemudian hasil pembakaran tadi di tambahkan gips.</a:t>
            </a:r>
            <a:br>
              <a:rPr lang="id-ID" sz="1200" dirty="0">
                <a:solidFill>
                  <a:schemeClr val="bg1"/>
                </a:solidFill>
              </a:rPr>
            </a:br>
            <a:r>
              <a:rPr lang="id-ID" sz="1200" dirty="0">
                <a:solidFill>
                  <a:schemeClr val="bg1"/>
                </a:solidFill>
              </a:rPr>
              <a:t/>
            </a:r>
            <a:br>
              <a:rPr lang="id-ID" sz="1200" dirty="0">
                <a:solidFill>
                  <a:schemeClr val="bg1"/>
                </a:solidFill>
              </a:rPr>
            </a:br>
            <a:r>
              <a:rPr lang="id-ID" sz="1200" dirty="0">
                <a:solidFill>
                  <a:schemeClr val="bg1"/>
                </a:solidFill>
              </a:rPr>
              <a:t>Portland Pozzolan Cement. Adalah semen hidrolis yang dibuat dengan menggiling clinker, gypsum dan bahan pozzolan. Produk ini lebih tepat digunakan untuk bangunan umum dan bangunan yang memerlukan ketahanan sulfat dan panas hidrasi sedang, seperti: jembatan, jalan raya, perumahan, dermaga, beton massa, bendungan, bangunan irigasi dan fondasi pelat penuh. </a:t>
            </a:r>
            <a:br>
              <a:rPr lang="id-ID" sz="1200" dirty="0">
                <a:solidFill>
                  <a:schemeClr val="bg1"/>
                </a:solidFill>
              </a:rPr>
            </a:br>
            <a:r>
              <a:rPr lang="id-ID" sz="1200" dirty="0">
                <a:solidFill>
                  <a:schemeClr val="bg1"/>
                </a:solidFill>
              </a:rPr>
              <a:t>Portland Composite Cement. Digunakan untuk bangunan-bangunan pada umumnya, sama dengan penggunaan OPC dengan kuat tekan yang sama. PCC mempunyai panas hidrasi yang lebih rendah selama proses pendinginan dibandingkan dengan OPC, sehingga pengerjaannya akan lebih mudah dan menghasilkan permukaan beton/plester yang lebih rapat dan lebih halus</a:t>
            </a:r>
          </a:p>
        </p:txBody>
      </p:sp>
    </p:spTree>
    <p:extLst>
      <p:ext uri="{BB962C8B-B14F-4D97-AF65-F5344CB8AC3E}">
        <p14:creationId xmlns:p14="http://schemas.microsoft.com/office/powerpoint/2010/main" val="61149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9C85EC-C596-453A-8A19-0DB2F80B1908}"/>
              </a:ext>
            </a:extLst>
          </p:cNvPr>
          <p:cNvSpPr>
            <a:spLocks noGrp="1"/>
          </p:cNvSpPr>
          <p:nvPr>
            <p:ph type="title"/>
          </p:nvPr>
        </p:nvSpPr>
        <p:spPr>
          <a:xfrm>
            <a:off x="684212" y="1413165"/>
            <a:ext cx="11009024" cy="4581236"/>
          </a:xfrm>
        </p:spPr>
        <p:txBody>
          <a:bodyPr>
            <a:normAutofit/>
          </a:bodyPr>
          <a:lstStyle/>
          <a:p>
            <a:pPr>
              <a:lnSpc>
                <a:spcPct val="150000"/>
              </a:lnSpc>
            </a:pPr>
            <a:r>
              <a:rPr lang="id-ID" sz="1400" dirty="0">
                <a:solidFill>
                  <a:schemeClr val="bg1"/>
                </a:solidFill>
              </a:rPr>
              <a:t>Portland Cement Type I (Ordinary Portland Cement).</a:t>
            </a:r>
            <a:br>
              <a:rPr lang="id-ID" sz="1400" dirty="0">
                <a:solidFill>
                  <a:schemeClr val="bg1"/>
                </a:solidFill>
              </a:rPr>
            </a:br>
            <a:r>
              <a:rPr lang="id-ID" sz="1400" dirty="0">
                <a:solidFill>
                  <a:schemeClr val="bg1"/>
                </a:solidFill>
              </a:rPr>
              <a:t> Semen portland tipe I merupakan jenis semen yang paling banyak dibutuhkan oleh masyarakat luas dan dapat digunakan untuk seluruh aplikasi yang tidak membutuhkan persyaratan khusus. </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Ordinary Portland Cement adalah Semen Portland yang dipakai untuk segala macam kontruksi apabila tidak diperlukan sifat–sifat khusus, misalnya ketahanan terhadap sulfat, panas hidrasi, dan sebagainya. </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Portland Cement Type II (Moderate Sulfat Resistance). </a:t>
            </a:r>
            <a:br>
              <a:rPr lang="id-ID" sz="1400" dirty="0">
                <a:solidFill>
                  <a:schemeClr val="bg1"/>
                </a:solidFill>
              </a:rPr>
            </a:br>
            <a:r>
              <a:rPr lang="id-ID" sz="1400" dirty="0">
                <a:solidFill>
                  <a:schemeClr val="bg1"/>
                </a:solidFill>
              </a:rPr>
              <a:t>Semen Portland Tipe II merupakan semen dengan panas hidrasi sedang atau di bawah semen Portland Tipe I serta tahan terhadap sulfat. </a:t>
            </a:r>
            <a:br>
              <a:rPr lang="id-ID" sz="1400" dirty="0">
                <a:solidFill>
                  <a:schemeClr val="bg1"/>
                </a:solidFill>
              </a:rPr>
            </a:br>
            <a:r>
              <a:rPr lang="id-ID" sz="1400" dirty="0">
                <a:solidFill>
                  <a:schemeClr val="bg1"/>
                </a:solidFill>
              </a:rPr>
              <a:t>Semen ini cocok digunakan untuk daerah yang memiliki cuaca dengan suhu yang cukup tinggi serta pada struktur drainase. Semen Portland tipe II ini disarankan untuk dipakai pada bangunan seperti bendungan, dermaga dan landasan berat yang ditandai adanya kolom-kolom dan dimana proses hidrasi rendah juga merupakan pertimbangan utama</a:t>
            </a:r>
          </a:p>
        </p:txBody>
      </p:sp>
      <p:sp>
        <p:nvSpPr>
          <p:cNvPr id="3" name="Content Placeholder 2">
            <a:extLst>
              <a:ext uri="{FF2B5EF4-FFF2-40B4-BE49-F238E27FC236}">
                <a16:creationId xmlns:a16="http://schemas.microsoft.com/office/drawing/2014/main" xmlns="" id="{FA4818F1-7A0D-4257-9976-E4827451CC6D}"/>
              </a:ext>
            </a:extLst>
          </p:cNvPr>
          <p:cNvSpPr>
            <a:spLocks noGrp="1"/>
          </p:cNvSpPr>
          <p:nvPr>
            <p:ph idx="1"/>
          </p:nvPr>
        </p:nvSpPr>
        <p:spPr>
          <a:xfrm>
            <a:off x="684211" y="180110"/>
            <a:ext cx="10607243" cy="1233054"/>
          </a:xfrm>
        </p:spPr>
        <p:txBody>
          <a:bodyPr>
            <a:normAutofit fontScale="92500" lnSpcReduction="20000"/>
          </a:bodyPr>
          <a:lstStyle/>
          <a:p>
            <a:pPr marL="0" indent="0">
              <a:buNone/>
            </a:pPr>
            <a:r>
              <a:rPr lang="id-ID" sz="2400" dirty="0"/>
              <a:t>Berdasarkan aplikasinya, </a:t>
            </a:r>
          </a:p>
          <a:p>
            <a:pPr marL="0" indent="0">
              <a:buNone/>
            </a:pPr>
            <a:r>
              <a:rPr lang="id-ID" sz="2400" dirty="0"/>
              <a:t>Portland Cemen dibagi menjadi beberapa tipe, </a:t>
            </a:r>
          </a:p>
          <a:p>
            <a:pPr marL="0" indent="0">
              <a:buNone/>
            </a:pPr>
            <a:r>
              <a:rPr lang="id-ID" sz="2400" dirty="0"/>
              <a:t>yaitu sebagai berikut</a:t>
            </a:r>
            <a:r>
              <a:rPr lang="id-ID" dirty="0"/>
              <a:t>:</a:t>
            </a:r>
          </a:p>
        </p:txBody>
      </p:sp>
    </p:spTree>
    <p:extLst>
      <p:ext uri="{BB962C8B-B14F-4D97-AF65-F5344CB8AC3E}">
        <p14:creationId xmlns:p14="http://schemas.microsoft.com/office/powerpoint/2010/main" val="673764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8C969D-6FF6-4227-A495-556491B5543D}"/>
              </a:ext>
            </a:extLst>
          </p:cNvPr>
          <p:cNvSpPr>
            <a:spLocks noGrp="1"/>
          </p:cNvSpPr>
          <p:nvPr>
            <p:ph type="title"/>
          </p:nvPr>
        </p:nvSpPr>
        <p:spPr>
          <a:xfrm>
            <a:off x="573375" y="581891"/>
            <a:ext cx="11078297" cy="5624945"/>
          </a:xfrm>
        </p:spPr>
        <p:txBody>
          <a:bodyPr>
            <a:normAutofit fontScale="90000"/>
          </a:bodyPr>
          <a:lstStyle/>
          <a:p>
            <a:pPr>
              <a:lnSpc>
                <a:spcPct val="150000"/>
              </a:lnSpc>
            </a:pPr>
            <a:r>
              <a:rPr lang="id-ID" sz="1400" dirty="0">
                <a:solidFill>
                  <a:schemeClr val="bg1"/>
                </a:solidFill>
              </a:rPr>
              <a:t>Portland Cement Type III (High Early Strength Portland Cement). </a:t>
            </a:r>
            <a:br>
              <a:rPr lang="id-ID" sz="1400" dirty="0">
                <a:solidFill>
                  <a:schemeClr val="bg1"/>
                </a:solidFill>
              </a:rPr>
            </a:br>
            <a:r>
              <a:rPr lang="id-ID" sz="1400" dirty="0">
                <a:solidFill>
                  <a:schemeClr val="bg1"/>
                </a:solidFill>
              </a:rPr>
              <a:t>Jenis ini memperoleh kekuatan besar dalam waktu singkat, sehingga dapat digunakan untuk perbaikan bangunan beton yang perlu segera digunakan atau yang acuannya perlu segera dilepas. Selain itu juga dapat dipergunakan pada daerah yang memiliki temperatur rendah, terutama pada daerah yang mempunyai musim dingin. Kegunaan pembuatan jalan beton, landasan lapangan udara, bangunan tingkat tinggi, bangunan dalam air yang tidak memerlukan ketahanan terhadap sulfat. </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Portland Cement Type IV (Low Heat Of Hydration).</a:t>
            </a:r>
            <a:br>
              <a:rPr lang="id-ID" sz="1400" dirty="0">
                <a:solidFill>
                  <a:schemeClr val="bg1"/>
                </a:solidFill>
              </a:rPr>
            </a:br>
            <a:r>
              <a:rPr lang="id-ID" sz="1400" dirty="0">
                <a:solidFill>
                  <a:schemeClr val="bg1"/>
                </a:solidFill>
              </a:rPr>
              <a:t> Tipe semen dengan panas hidrasi rendah.Semen tipe ini digunakan untuk keperluan konstruksi yang memerlukan jumlah dan kenaikan panas harus diminimalkan. Oleh karena itu semen jenis ini akan memperoleh tingkat kuat beton dengan lebih lambat ketimbang Portland tipe I. Tipe semen seperti ini digunakan untuk struktur beton masif seperti dam dengan gravitasi besar dimana kenaikan temperatur akibat panas yang dihasilkan selama proses curing merupakan faktor kritis. Cocok digunakan untuk daerah yang bersuhu panas.</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Portland Cement Type V (Sulfat Resistance Cement). </a:t>
            </a:r>
            <a:br>
              <a:rPr lang="id-ID" sz="1400" dirty="0">
                <a:solidFill>
                  <a:schemeClr val="bg1"/>
                </a:solidFill>
              </a:rPr>
            </a:br>
            <a:r>
              <a:rPr lang="id-ID" sz="1400" dirty="0">
                <a:solidFill>
                  <a:schemeClr val="bg1"/>
                </a:solidFill>
              </a:rPr>
              <a:t>Semen portland yang dalam penggunaannya memerlukan ketahanan tinggi terhadap sulfat. Cocok digunakan untuk pembuatan beton pada daerah yang tanah dan airnya mempunyai kandungan garam sulfat tinggi. Sangat cocok untuk instalasi pengolahan limbah pabrik, konstruksi dalam air, jembatan, terowongan, pelabuhan,dan pembangkit tenaga nuklir.</a:t>
            </a:r>
          </a:p>
        </p:txBody>
      </p:sp>
    </p:spTree>
    <p:extLst>
      <p:ext uri="{BB962C8B-B14F-4D97-AF65-F5344CB8AC3E}">
        <p14:creationId xmlns:p14="http://schemas.microsoft.com/office/powerpoint/2010/main" val="2494831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E43030-B869-412E-BB38-6397039A540E}"/>
              </a:ext>
            </a:extLst>
          </p:cNvPr>
          <p:cNvSpPr>
            <a:spLocks noGrp="1"/>
          </p:cNvSpPr>
          <p:nvPr>
            <p:ph type="title"/>
          </p:nvPr>
        </p:nvSpPr>
        <p:spPr>
          <a:xfrm>
            <a:off x="684211" y="1468584"/>
            <a:ext cx="11078297" cy="4525816"/>
          </a:xfrm>
        </p:spPr>
        <p:txBody>
          <a:bodyPr>
            <a:normAutofit fontScale="90000"/>
          </a:bodyPr>
          <a:lstStyle/>
          <a:p>
            <a:pPr>
              <a:lnSpc>
                <a:spcPct val="150000"/>
              </a:lnSpc>
            </a:pPr>
            <a:r>
              <a:rPr lang="id-ID" sz="1400" dirty="0">
                <a:solidFill>
                  <a:schemeClr val="bg1"/>
                </a:solidFill>
              </a:rPr>
              <a:t>a. Batu Kapur (Limer Stone) </a:t>
            </a:r>
            <a:br>
              <a:rPr lang="id-ID" sz="1400" dirty="0">
                <a:solidFill>
                  <a:schemeClr val="bg1"/>
                </a:solidFill>
              </a:rPr>
            </a:br>
            <a:r>
              <a:rPr lang="id-ID" sz="1400" dirty="0">
                <a:solidFill>
                  <a:schemeClr val="bg1"/>
                </a:solidFill>
              </a:rPr>
              <a:t>Batu Kapur merupakan sumber utama senyawa Kalsium. Batu kapur murni umumnya merupakan kalsit atau aragonit yang secara kimia keduanya dinamakan CaCO3. Kalsium karbonat (CaCO3) di alam sangat banyak terdapat di berbagai tempat. Kalsium karbonat berasal dari pembentukan geologis yang pada umumnya dapat dipakai untuk pembuatan semen Portland sebagai sumber utama senyawa Ca. Batu kapur murni biasanya berupa Calspar (kalsit) dan aragonite. Senyawa Karbonat dan Magnesium dalam batu Kapur umumnya berupa dolomite (CaMg(CO3)2. Dalam proses pembuatan Semen, CaCO3 akan berubah menjadi oksida Kalsium (CaO) dan dolomite berubah bentuk menjadi kristal oksida magnesium (MgO) bebas/Periclase.</a:t>
            </a:r>
            <a:br>
              <a:rPr lang="id-ID" sz="1400" dirty="0">
                <a:solidFill>
                  <a:schemeClr val="bg1"/>
                </a:solidFill>
              </a:rPr>
            </a:br>
            <a:r>
              <a:rPr lang="id-ID" sz="1400" dirty="0">
                <a:solidFill>
                  <a:schemeClr val="bg1"/>
                </a:solidFill>
              </a:rPr>
              <a:t/>
            </a:r>
            <a:br>
              <a:rPr lang="id-ID" sz="1400" dirty="0">
                <a:solidFill>
                  <a:schemeClr val="bg1"/>
                </a:solidFill>
              </a:rPr>
            </a:br>
            <a:r>
              <a:rPr lang="id-ID" sz="1400" dirty="0">
                <a:solidFill>
                  <a:schemeClr val="bg1"/>
                </a:solidFill>
              </a:rPr>
              <a:t>b. Tanah Liat (Tanah Liat) </a:t>
            </a:r>
            <a:br>
              <a:rPr lang="id-ID" sz="1400" dirty="0">
                <a:solidFill>
                  <a:schemeClr val="bg1"/>
                </a:solidFill>
              </a:rPr>
            </a:br>
            <a:r>
              <a:rPr lang="id-ID" sz="1400" dirty="0">
                <a:solidFill>
                  <a:schemeClr val="bg1"/>
                </a:solidFill>
              </a:rPr>
              <a:t>Tanah Liat (Al2O3.K2O.6SiO2.2H2O) merupakan bahan baku semen yang mempunyai sumber utama senyawa silikat dan aluminat dan sedikit senyawa besi. Tanah liat memiliki berat molekul 796,40 g/gmol dan secara umum mempunyai warna cokelat kemerah-merahan serta tidak larut dalam air. Dalam jumlah amat kecil kadang-kadang juga didapati senyawa-senyawa alkali (Na dan K) yang dapat mempengaruhi mutu semen.</a:t>
            </a:r>
            <a:br>
              <a:rPr lang="id-ID" sz="1400" dirty="0">
                <a:solidFill>
                  <a:schemeClr val="bg1"/>
                </a:solidFill>
              </a:rPr>
            </a:br>
            <a:endParaRPr lang="id-ID" sz="1400" dirty="0">
              <a:solidFill>
                <a:schemeClr val="bg1"/>
              </a:solidFill>
            </a:endParaRPr>
          </a:p>
        </p:txBody>
      </p:sp>
      <p:sp>
        <p:nvSpPr>
          <p:cNvPr id="3" name="Content Placeholder 2">
            <a:extLst>
              <a:ext uri="{FF2B5EF4-FFF2-40B4-BE49-F238E27FC236}">
                <a16:creationId xmlns:a16="http://schemas.microsoft.com/office/drawing/2014/main" xmlns="" id="{5CEBC108-8C7C-421D-86FA-89938771CC51}"/>
              </a:ext>
            </a:extLst>
          </p:cNvPr>
          <p:cNvSpPr>
            <a:spLocks noGrp="1"/>
          </p:cNvSpPr>
          <p:nvPr>
            <p:ph idx="1"/>
          </p:nvPr>
        </p:nvSpPr>
        <p:spPr>
          <a:xfrm>
            <a:off x="684212" y="685801"/>
            <a:ext cx="8534400" cy="782782"/>
          </a:xfrm>
        </p:spPr>
        <p:txBody>
          <a:bodyPr/>
          <a:lstStyle/>
          <a:p>
            <a:r>
              <a:rPr lang="id-ID" dirty="0"/>
              <a:t>Bahan Baku Semen</a:t>
            </a:r>
          </a:p>
        </p:txBody>
      </p:sp>
    </p:spTree>
    <p:extLst>
      <p:ext uri="{BB962C8B-B14F-4D97-AF65-F5344CB8AC3E}">
        <p14:creationId xmlns:p14="http://schemas.microsoft.com/office/powerpoint/2010/main" val="3857272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D90720-4382-4425-BBEE-DCBC4E2E4A08}"/>
              </a:ext>
            </a:extLst>
          </p:cNvPr>
          <p:cNvSpPr>
            <a:spLocks noGrp="1"/>
          </p:cNvSpPr>
          <p:nvPr>
            <p:ph type="title"/>
          </p:nvPr>
        </p:nvSpPr>
        <p:spPr>
          <a:xfrm>
            <a:off x="684211" y="1773382"/>
            <a:ext cx="10648807" cy="4221017"/>
          </a:xfrm>
        </p:spPr>
        <p:txBody>
          <a:bodyPr>
            <a:normAutofit/>
          </a:bodyPr>
          <a:lstStyle/>
          <a:p>
            <a:pPr>
              <a:lnSpc>
                <a:spcPct val="150000"/>
              </a:lnSpc>
            </a:pPr>
            <a:r>
              <a:rPr lang="id-ID" sz="2000" dirty="0">
                <a:solidFill>
                  <a:schemeClr val="bg1"/>
                </a:solidFill>
              </a:rPr>
              <a:t>Bahan baku penunjang adalah bahan mentah yang dipakai hanya apabila terjadi kekurangan salah satu komponen pada pencampuran bahan mentah. Pada umumnya, bahan baku korektif yang digunakan mengandung oksida silika, oksida alumina dan oksida besi yang diperoleh dari pasir silika (silica sand) dan pasir besi (iron sand).</a:t>
            </a:r>
            <a:br>
              <a:rPr lang="id-ID" sz="2000" dirty="0">
                <a:solidFill>
                  <a:schemeClr val="bg1"/>
                </a:solidFill>
              </a:rPr>
            </a:br>
            <a:r>
              <a:rPr lang="id-ID" sz="2000" dirty="0">
                <a:solidFill>
                  <a:schemeClr val="bg1"/>
                </a:solidFill>
              </a:rPr>
              <a:t>Pasir Silika (silica sand). Pasir silika digunakan sebagai pengkoreksi kadar SiO2 dalam tanah liat yang rendah. </a:t>
            </a:r>
            <a:br>
              <a:rPr lang="id-ID" sz="2000" dirty="0">
                <a:solidFill>
                  <a:schemeClr val="bg1"/>
                </a:solidFill>
              </a:rPr>
            </a:br>
            <a:r>
              <a:rPr lang="id-ID" sz="2000" dirty="0">
                <a:solidFill>
                  <a:schemeClr val="bg1"/>
                </a:solidFill>
              </a:rPr>
              <a:t>Pasir Besi (iron sand). Pasir besi digunakan sebagai pengkoreksi kadar Fe2O3 yang biasanya dalam bahan baku utama masih kurang.</a:t>
            </a:r>
          </a:p>
        </p:txBody>
      </p:sp>
      <p:sp>
        <p:nvSpPr>
          <p:cNvPr id="3" name="Content Placeholder 2">
            <a:extLst>
              <a:ext uri="{FF2B5EF4-FFF2-40B4-BE49-F238E27FC236}">
                <a16:creationId xmlns:a16="http://schemas.microsoft.com/office/drawing/2014/main" xmlns="" id="{DCB29901-6631-48BC-B8FC-11B04BFBF525}"/>
              </a:ext>
            </a:extLst>
          </p:cNvPr>
          <p:cNvSpPr>
            <a:spLocks noGrp="1"/>
          </p:cNvSpPr>
          <p:nvPr>
            <p:ph idx="1"/>
          </p:nvPr>
        </p:nvSpPr>
        <p:spPr>
          <a:xfrm>
            <a:off x="684212" y="685800"/>
            <a:ext cx="8534400" cy="1212273"/>
          </a:xfrm>
        </p:spPr>
        <p:txBody>
          <a:bodyPr/>
          <a:lstStyle/>
          <a:p>
            <a:r>
              <a:rPr lang="id-ID" dirty="0"/>
              <a:t>c. Bahan Baku Penunjang </a:t>
            </a:r>
          </a:p>
        </p:txBody>
      </p:sp>
    </p:spTree>
    <p:extLst>
      <p:ext uri="{BB962C8B-B14F-4D97-AF65-F5344CB8AC3E}">
        <p14:creationId xmlns:p14="http://schemas.microsoft.com/office/powerpoint/2010/main" val="3408264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2598E8-1D6C-4E2D-9C14-F06C027FB2DE}"/>
              </a:ext>
            </a:extLst>
          </p:cNvPr>
          <p:cNvSpPr>
            <a:spLocks noGrp="1"/>
          </p:cNvSpPr>
          <p:nvPr>
            <p:ph type="title"/>
          </p:nvPr>
        </p:nvSpPr>
        <p:spPr>
          <a:xfrm>
            <a:off x="1058284" y="1122218"/>
            <a:ext cx="10449503" cy="5153891"/>
          </a:xfrm>
        </p:spPr>
        <p:txBody>
          <a:bodyPr>
            <a:noAutofit/>
          </a:bodyPr>
          <a:lstStyle/>
          <a:p>
            <a:pPr>
              <a:lnSpc>
                <a:spcPct val="150000"/>
              </a:lnSpc>
            </a:pPr>
            <a:r>
              <a:rPr lang="id-ID" sz="2000" dirty="0">
                <a:solidFill>
                  <a:schemeClr val="bg1"/>
                </a:solidFill>
              </a:rPr>
              <a:t>Gypsum. </a:t>
            </a:r>
            <a:br>
              <a:rPr lang="id-ID" sz="2000" dirty="0">
                <a:solidFill>
                  <a:schemeClr val="bg1"/>
                </a:solidFill>
              </a:rPr>
            </a:br>
            <a:r>
              <a:rPr lang="id-ID" sz="2000" dirty="0">
                <a:solidFill>
                  <a:schemeClr val="bg1"/>
                </a:solidFill>
              </a:rPr>
              <a:t>Di dalam proses penggilingan terak ditambahkan bahan tambahan Gipsum sebanyak 4-5%. Gipsum dengan rumus kimia CaSO4.2H2O merupakan bahan yang harus ditambahkan pada proses pengilingan klinker menjadi semen. Fungsi gypsum adalah mengatur waktu pengikatan daripada semen atau yang dikenal dengan sebutan retarder.</a:t>
            </a:r>
            <a:br>
              <a:rPr lang="id-ID" sz="2000" dirty="0">
                <a:solidFill>
                  <a:schemeClr val="bg1"/>
                </a:solidFill>
              </a:rPr>
            </a:br>
            <a:r>
              <a:rPr lang="id-ID" sz="2000" dirty="0">
                <a:solidFill>
                  <a:schemeClr val="bg1"/>
                </a:solidFill>
              </a:rPr>
              <a:t>Abu Terbang (Fly Ash). Abu terbang adalah bagian dari sisa pembakaran batubara pada boiler pembangkit listrik tenaga uap yang berbentuk partikel halus amorf dan bersifat Pozzolan yang dapat bereaksi dengan kapur pada suhu kamar dengan media air membentuk senyawa yang bersifat mengikat</a:t>
            </a:r>
          </a:p>
        </p:txBody>
      </p:sp>
      <p:sp>
        <p:nvSpPr>
          <p:cNvPr id="3" name="Content Placeholder 2">
            <a:extLst>
              <a:ext uri="{FF2B5EF4-FFF2-40B4-BE49-F238E27FC236}">
                <a16:creationId xmlns:a16="http://schemas.microsoft.com/office/drawing/2014/main" xmlns="" id="{C4EBDF2F-74BB-44AB-ADDD-B29C39CF5159}"/>
              </a:ext>
            </a:extLst>
          </p:cNvPr>
          <p:cNvSpPr>
            <a:spLocks noGrp="1"/>
          </p:cNvSpPr>
          <p:nvPr>
            <p:ph idx="1"/>
          </p:nvPr>
        </p:nvSpPr>
        <p:spPr>
          <a:xfrm>
            <a:off x="684212" y="374074"/>
            <a:ext cx="8534400" cy="748144"/>
          </a:xfrm>
        </p:spPr>
        <p:txBody>
          <a:bodyPr/>
          <a:lstStyle/>
          <a:p>
            <a:r>
              <a:rPr lang="id-ID" dirty="0"/>
              <a:t>d. Bahan Tambahan</a:t>
            </a:r>
          </a:p>
        </p:txBody>
      </p:sp>
    </p:spTree>
    <p:extLst>
      <p:ext uri="{BB962C8B-B14F-4D97-AF65-F5344CB8AC3E}">
        <p14:creationId xmlns:p14="http://schemas.microsoft.com/office/powerpoint/2010/main" val="3214930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1BC3005C-FAA2-4AF0-A9CD-27F3F7D3DDD4}"/>
              </a:ext>
            </a:extLst>
          </p:cNvPr>
          <p:cNvPicPr>
            <a:picLocks noGrp="1" noChangeAspect="1"/>
          </p:cNvPicPr>
          <p:nvPr>
            <p:ph idx="1"/>
          </p:nvPr>
        </p:nvPicPr>
        <p:blipFill>
          <a:blip r:embed="rId2"/>
          <a:stretch>
            <a:fillRect/>
          </a:stretch>
        </p:blipFill>
        <p:spPr>
          <a:xfrm>
            <a:off x="942109" y="457201"/>
            <a:ext cx="9850582" cy="5708072"/>
          </a:xfrm>
          <a:prstGeom prst="rect">
            <a:avLst/>
          </a:prstGeom>
        </p:spPr>
      </p:pic>
      <p:pic>
        <p:nvPicPr>
          <p:cNvPr id="5" name="Picture 4">
            <a:extLst>
              <a:ext uri="{FF2B5EF4-FFF2-40B4-BE49-F238E27FC236}">
                <a16:creationId xmlns:a16="http://schemas.microsoft.com/office/drawing/2014/main" xmlns="" id="{9072EB0C-3F5F-41FA-ACC8-7E1A4225E0D4}"/>
              </a:ext>
            </a:extLst>
          </p:cNvPr>
          <p:cNvPicPr>
            <a:picLocks noChangeAspect="1"/>
          </p:cNvPicPr>
          <p:nvPr/>
        </p:nvPicPr>
        <p:blipFill>
          <a:blip r:embed="rId3"/>
          <a:stretch>
            <a:fillRect/>
          </a:stretch>
        </p:blipFill>
        <p:spPr>
          <a:xfrm>
            <a:off x="5929744" y="1759527"/>
            <a:ext cx="4239492" cy="4098347"/>
          </a:xfrm>
          <a:prstGeom prst="rect">
            <a:avLst/>
          </a:prstGeom>
        </p:spPr>
      </p:pic>
    </p:spTree>
    <p:extLst>
      <p:ext uri="{BB962C8B-B14F-4D97-AF65-F5344CB8AC3E}">
        <p14:creationId xmlns:p14="http://schemas.microsoft.com/office/powerpoint/2010/main" val="2926670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E881E-EF4A-4C48-828C-099239FDE665}"/>
              </a:ext>
            </a:extLst>
          </p:cNvPr>
          <p:cNvSpPr>
            <a:spLocks noGrp="1"/>
          </p:cNvSpPr>
          <p:nvPr>
            <p:ph type="title"/>
          </p:nvPr>
        </p:nvSpPr>
        <p:spPr>
          <a:xfrm>
            <a:off x="684212" y="457200"/>
            <a:ext cx="10842770" cy="5537199"/>
          </a:xfrm>
        </p:spPr>
        <p:txBody>
          <a:bodyPr>
            <a:normAutofit/>
          </a:bodyPr>
          <a:lstStyle/>
          <a:p>
            <a:r>
              <a:rPr lang="id-ID" sz="1600" dirty="0">
                <a:solidFill>
                  <a:schemeClr val="bg1"/>
                </a:solidFill>
              </a:rPr>
              <a:t>Secara umum proses produksi semen terdiri dari beberapa tahapan :</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Tahap penambangan bahan mentah (quarry). </a:t>
            </a:r>
            <a:br>
              <a:rPr lang="id-ID" sz="1600" dirty="0">
                <a:solidFill>
                  <a:schemeClr val="bg1"/>
                </a:solidFill>
              </a:rPr>
            </a:br>
            <a:r>
              <a:rPr lang="id-ID" sz="1600" dirty="0">
                <a:solidFill>
                  <a:schemeClr val="bg1"/>
                </a:solidFill>
              </a:rPr>
              <a:t>Bahan dasar semen adalah batu kapur, tanah liat, pasir besi dan pasir silica. Bahan-bahan ini ditambang dengan menggunakan alat-alat berat kemudian dikirim ke pabrik semen.</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Bahan mentah ini diteliti di laboratorium, kemudian dicampur dengan proporsi yang tepat dan dimulai tahap penggilingan awal </a:t>
            </a:r>
            <a:br>
              <a:rPr lang="id-ID" sz="1600" dirty="0">
                <a:solidFill>
                  <a:schemeClr val="bg1"/>
                </a:solidFill>
              </a:rPr>
            </a:br>
            <a:r>
              <a:rPr lang="id-ID" sz="1600" dirty="0">
                <a:solidFill>
                  <a:schemeClr val="bg1"/>
                </a:solidFill>
              </a:rPr>
              <a:t>bahan mentah dengan mesin penghancur sehingga berbentuk serbuk.</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Bahan kemudian dipanaskan di preheater</a:t>
            </a:r>
            <a:br>
              <a:rPr lang="id-ID" sz="1600" dirty="0">
                <a:solidFill>
                  <a:schemeClr val="bg1"/>
                </a:solidFill>
              </a:rPr>
            </a:br>
            <a:r>
              <a:rPr lang="id-ID" sz="1600" dirty="0">
                <a:solidFill>
                  <a:schemeClr val="bg1"/>
                </a:solidFill>
              </a:rPr>
              <a:t>Pemanasan dilanjutkan di dalam kiln sehingga bereaksi membentuk kristal klinker</a:t>
            </a:r>
            <a:br>
              <a:rPr lang="id-ID" sz="1600" dirty="0">
                <a:solidFill>
                  <a:schemeClr val="bg1"/>
                </a:solidFill>
              </a:rPr>
            </a:br>
            <a:r>
              <a:rPr lang="id-ID" sz="1600" dirty="0">
                <a:solidFill>
                  <a:schemeClr val="bg1"/>
                </a:solidFill>
              </a:rPr>
              <a:t>Kristal klinker ini kemudian didinginkan di cooler dengan bantuan angin. Panas dari proses </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pendinginan ini di alirkan lagi ke preheater untuk menghemat energi</a:t>
            </a:r>
            <a:br>
              <a:rPr lang="id-ID" sz="1600" dirty="0">
                <a:solidFill>
                  <a:schemeClr val="bg1"/>
                </a:solidFill>
              </a:rPr>
            </a:br>
            <a:r>
              <a:rPr lang="id-ID" sz="1600" dirty="0">
                <a:solidFill>
                  <a:schemeClr val="bg1"/>
                </a:solidFill>
              </a:rPr>
              <a:t>Klinker ini kemudian dihaluskan lagi dalam tabung yang berputar yang bersisi bola-bola baja sehingga menjadi serbuk semen yang halus.</a:t>
            </a:r>
            <a:br>
              <a:rPr lang="id-ID" sz="1600" dirty="0">
                <a:solidFill>
                  <a:schemeClr val="bg1"/>
                </a:solidFill>
              </a:rPr>
            </a:br>
            <a:r>
              <a:rPr lang="id-ID" sz="1600" dirty="0">
                <a:solidFill>
                  <a:schemeClr val="bg1"/>
                </a:solidFill>
              </a:rPr>
              <a:t>Klinker yang telah halus ini disimpan dalam silo (tempat penampungan semen mirip tangki minyak pertamina)</a:t>
            </a:r>
            <a:br>
              <a:rPr lang="id-ID" sz="1600" dirty="0">
                <a:solidFill>
                  <a:schemeClr val="bg1"/>
                </a:solidFill>
              </a:rPr>
            </a:br>
            <a:r>
              <a:rPr lang="id-ID" sz="1600" dirty="0">
                <a:solidFill>
                  <a:schemeClr val="bg1"/>
                </a:solidFill>
              </a:rPr>
              <a:t/>
            </a:r>
            <a:br>
              <a:rPr lang="id-ID" sz="1600" dirty="0">
                <a:solidFill>
                  <a:schemeClr val="bg1"/>
                </a:solidFill>
              </a:rPr>
            </a:br>
            <a:r>
              <a:rPr lang="id-ID" sz="1600" dirty="0">
                <a:solidFill>
                  <a:schemeClr val="bg1"/>
                </a:solidFill>
              </a:rPr>
              <a:t>Dari silo  ini semen dipak dan dijual ke konsumen.</a:t>
            </a:r>
          </a:p>
        </p:txBody>
      </p:sp>
    </p:spTree>
    <p:extLst>
      <p:ext uri="{BB962C8B-B14F-4D97-AF65-F5344CB8AC3E}">
        <p14:creationId xmlns:p14="http://schemas.microsoft.com/office/powerpoint/2010/main" val="1505663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3FD9C0-CE65-48B0-8403-29EF8852F9F7}"/>
              </a:ext>
            </a:extLst>
          </p:cNvPr>
          <p:cNvSpPr>
            <a:spLocks noGrp="1"/>
          </p:cNvSpPr>
          <p:nvPr>
            <p:ph type="title"/>
          </p:nvPr>
        </p:nvSpPr>
        <p:spPr>
          <a:xfrm>
            <a:off x="684212" y="554182"/>
            <a:ext cx="10939752" cy="5440217"/>
          </a:xfrm>
        </p:spPr>
        <p:txBody>
          <a:bodyPr>
            <a:normAutofit fontScale="90000"/>
          </a:bodyPr>
          <a:lstStyle/>
          <a:p>
            <a:pPr>
              <a:lnSpc>
                <a:spcPct val="150000"/>
              </a:lnSpc>
            </a:pPr>
            <a:r>
              <a:rPr lang="id-ID" sz="1800" dirty="0">
                <a:solidFill>
                  <a:schemeClr val="bg1"/>
                </a:solidFill>
              </a:rPr>
              <a:t>Penyediaan bahan baku. </a:t>
            </a:r>
            <a:br>
              <a:rPr lang="id-ID" sz="1800" dirty="0">
                <a:solidFill>
                  <a:schemeClr val="bg1"/>
                </a:solidFill>
              </a:rPr>
            </a:br>
            <a:r>
              <a:rPr lang="id-ID" sz="1800" dirty="0">
                <a:solidFill>
                  <a:schemeClr val="bg1"/>
                </a:solidFill>
              </a:rPr>
              <a:t>Bahan baku utama yang digunakan untuk kegiatan produksi semen adalah batu kapur sekitar 75 - 90 % dan tanah liat sekitar 7 - 20 %, </a:t>
            </a:r>
            <a:br>
              <a:rPr lang="id-ID" sz="1800" dirty="0">
                <a:solidFill>
                  <a:schemeClr val="bg1"/>
                </a:solidFill>
              </a:rPr>
            </a:br>
            <a:r>
              <a:rPr lang="id-ID" sz="1800" dirty="0">
                <a:solidFill>
                  <a:schemeClr val="bg1"/>
                </a:solidFill>
              </a:rPr>
              <a:t>sedangkan bahan baku koreksi berupa pasir besi sekitar 1 - 3 % dan pasir silika 1 - 6 %. </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Pengeringan dan penggilingan bahan baku. </a:t>
            </a:r>
            <a:br>
              <a:rPr lang="id-ID" sz="1800" dirty="0">
                <a:solidFill>
                  <a:schemeClr val="bg1"/>
                </a:solidFill>
              </a:rPr>
            </a:br>
            <a:r>
              <a:rPr lang="id-ID" sz="1800" dirty="0">
                <a:solidFill>
                  <a:schemeClr val="bg1"/>
                </a:solidFill>
              </a:rPr>
              <a:t>Penggilingan bahan mentah adalah cara untuk memperkecil ukuran bahan mentah menjadi lebih kecil atau membuat luas permukaan material menjadi lebih besar. </a:t>
            </a:r>
            <a:br>
              <a:rPr lang="id-ID" sz="1800" dirty="0">
                <a:solidFill>
                  <a:schemeClr val="bg1"/>
                </a:solidFill>
              </a:rPr>
            </a:br>
            <a:r>
              <a:rPr lang="id-ID" sz="1800" dirty="0">
                <a:solidFill>
                  <a:schemeClr val="bg1"/>
                </a:solidFill>
              </a:rPr>
              <a:t>Tujuan dari penggilingan bahan mentah ini adalah untuk mendapatkan campuran bahan mentah yang homogenik dan untuk mempermudah terjadinya reaksi kimia pada saat klinkerisasi. Selain penggilingan, material juga mengalami pengeringan dengan media pengeringanya berupa gas panas yang dapat berasal dari hot gas generator ataupun dari kiln exchaust gas.</a:t>
            </a:r>
          </a:p>
        </p:txBody>
      </p:sp>
    </p:spTree>
    <p:extLst>
      <p:ext uri="{BB962C8B-B14F-4D97-AF65-F5344CB8AC3E}">
        <p14:creationId xmlns:p14="http://schemas.microsoft.com/office/powerpoint/2010/main" val="21731038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F800EB-288B-422C-AAB4-80F54F115346}"/>
              </a:ext>
            </a:extLst>
          </p:cNvPr>
          <p:cNvSpPr>
            <a:spLocks noGrp="1"/>
          </p:cNvSpPr>
          <p:nvPr>
            <p:ph type="title"/>
          </p:nvPr>
        </p:nvSpPr>
        <p:spPr>
          <a:xfrm>
            <a:off x="684211" y="526473"/>
            <a:ext cx="11036733" cy="5467927"/>
          </a:xfrm>
        </p:spPr>
        <p:txBody>
          <a:bodyPr>
            <a:normAutofit fontScale="90000"/>
          </a:bodyPr>
          <a:lstStyle/>
          <a:p>
            <a:r>
              <a:rPr lang="id-ID" sz="1800" dirty="0">
                <a:solidFill>
                  <a:schemeClr val="bg1"/>
                </a:solidFill>
              </a:rPr>
              <a:t>Pembentukan klinker (pembakaran). </a:t>
            </a:r>
            <a:br>
              <a:rPr lang="id-ID" sz="1800" dirty="0">
                <a:solidFill>
                  <a:schemeClr val="bg1"/>
                </a:solidFill>
              </a:rPr>
            </a:br>
            <a:r>
              <a:rPr lang="id-ID" sz="1800" dirty="0">
                <a:solidFill>
                  <a:schemeClr val="bg1"/>
                </a:solidFill>
              </a:rPr>
              <a:t>Tepung baku (raw meal) yang telah dihomogenisasi di dalam CF Silo dikeluarkan dan dengan menggunakan serangkaian peralatan transport, </a:t>
            </a:r>
            <a:br>
              <a:rPr lang="id-ID" sz="1800" dirty="0">
                <a:solidFill>
                  <a:schemeClr val="bg1"/>
                </a:solidFill>
              </a:rPr>
            </a:br>
            <a:r>
              <a:rPr lang="id-ID" sz="1800" dirty="0">
                <a:solidFill>
                  <a:schemeClr val="bg1"/>
                </a:solidFill>
              </a:rPr>
              <a:t>tepung baku diumpankan ke kiln. Tepung baku yang diumpankan ke Kiln disebut umpan baku atau umpan kiln (kiln feed).</a:t>
            </a:r>
            <a:br>
              <a:rPr lang="id-ID" sz="1800" dirty="0">
                <a:solidFill>
                  <a:schemeClr val="bg1"/>
                </a:solidFill>
              </a:rPr>
            </a:br>
            <a:r>
              <a:rPr lang="id-ID" sz="1800" dirty="0">
                <a:solidFill>
                  <a:schemeClr val="bg1"/>
                </a:solidFill>
              </a:rPr>
              <a:t> Proses pembakaran yang terjadi meliputi pemanasan awal umpan baku di preheater (pengeringan, dehidrasi dan dekomposisi), pembakaran di kiln (klinkerisasi) dan pendinginan di Grate cooler (quenching). </a:t>
            </a:r>
            <a:br>
              <a:rPr lang="id-ID" sz="1800" dirty="0">
                <a:solidFill>
                  <a:schemeClr val="bg1"/>
                </a:solidFill>
              </a:rPr>
            </a:br>
            <a:r>
              <a:rPr lang="id-ID" sz="1800" dirty="0">
                <a:solidFill>
                  <a:schemeClr val="bg1"/>
                </a:solidFill>
              </a:rPr>
              <a:t/>
            </a:r>
            <a:br>
              <a:rPr lang="id-ID" sz="1800" dirty="0">
                <a:solidFill>
                  <a:schemeClr val="bg1"/>
                </a:solidFill>
              </a:rPr>
            </a:br>
            <a:r>
              <a:rPr lang="id-ID" sz="1800" dirty="0">
                <a:solidFill>
                  <a:schemeClr val="bg1"/>
                </a:solidFill>
              </a:rPr>
              <a:t>Penggilingan klinker. </a:t>
            </a:r>
            <a:br>
              <a:rPr lang="id-ID" sz="1800" dirty="0">
                <a:solidFill>
                  <a:schemeClr val="bg1"/>
                </a:solidFill>
              </a:rPr>
            </a:br>
            <a:r>
              <a:rPr lang="id-ID" sz="1800" dirty="0">
                <a:solidFill>
                  <a:schemeClr val="bg1"/>
                </a:solidFill>
              </a:rPr>
              <a:t>Penggilingan dilakukan pada roller press sehingga memiliki ukuran tertentu yang selanjutnya digiling dengan menggunakan alat penggiling berupa tube mill yang berisi bola-bola besi sebagai media penghancurnya.</a:t>
            </a:r>
            <a:br>
              <a:rPr lang="id-ID" sz="1800" dirty="0">
                <a:solidFill>
                  <a:schemeClr val="bg1"/>
                </a:solidFill>
              </a:rPr>
            </a:br>
            <a:r>
              <a:rPr lang="id-ID" sz="1800" dirty="0">
                <a:solidFill>
                  <a:schemeClr val="bg1"/>
                </a:solidFill>
              </a:rPr>
              <a:t> Material yang telah halus dihisap dan dipisahkan dari udara pembawanya dengan menggunakan beberapa perangkat pemisah debu. </a:t>
            </a:r>
            <a:br>
              <a:rPr lang="id-ID" sz="1800" dirty="0">
                <a:solidFill>
                  <a:schemeClr val="bg1"/>
                </a:solidFill>
              </a:rPr>
            </a:br>
            <a:r>
              <a:rPr lang="id-ID" sz="1800" dirty="0">
                <a:solidFill>
                  <a:schemeClr val="bg1"/>
                </a:solidFill>
              </a:rPr>
              <a:t>Hasil penggilingan ini disimpan dalan semen silo yang kedap udara. </a:t>
            </a:r>
            <a:br>
              <a:rPr lang="id-ID" sz="1800" dirty="0">
                <a:solidFill>
                  <a:schemeClr val="bg1"/>
                </a:solidFill>
              </a:rPr>
            </a:br>
            <a:r>
              <a:rPr lang="id-ID" sz="1800" dirty="0">
                <a:solidFill>
                  <a:schemeClr val="bg1"/>
                </a:solidFill>
              </a:rPr>
              <a:t>Pengantongan semen. </a:t>
            </a:r>
            <a:br>
              <a:rPr lang="id-ID" sz="1800" dirty="0">
                <a:solidFill>
                  <a:schemeClr val="bg1"/>
                </a:solidFill>
              </a:rPr>
            </a:br>
            <a:r>
              <a:rPr lang="id-ID" sz="1800" dirty="0">
                <a:solidFill>
                  <a:schemeClr val="bg1"/>
                </a:solidFill>
              </a:rPr>
              <a:t>Semen dikeluarkan dari semen silo dan diangkut dengan menggunakan belt conveyor masuk ke steel silo. </a:t>
            </a:r>
            <a:br>
              <a:rPr lang="id-ID" sz="1800" dirty="0">
                <a:solidFill>
                  <a:schemeClr val="bg1"/>
                </a:solidFill>
              </a:rPr>
            </a:br>
            <a:r>
              <a:rPr lang="id-ID" sz="1800" dirty="0">
                <a:solidFill>
                  <a:schemeClr val="bg1"/>
                </a:solidFill>
              </a:rPr>
              <a:t>Dengan alat pengantongan berupa rotary packer, </a:t>
            </a:r>
            <a:br>
              <a:rPr lang="id-ID" sz="1800" dirty="0">
                <a:solidFill>
                  <a:schemeClr val="bg1"/>
                </a:solidFill>
              </a:rPr>
            </a:br>
            <a:r>
              <a:rPr lang="id-ID" sz="1800" dirty="0">
                <a:solidFill>
                  <a:schemeClr val="bg1"/>
                </a:solidFill>
              </a:rPr>
              <a:t>semen dikantongi dengan setiap 1 sak berisi 50 kg semen, kemudian dibawa ke truk untuk dipasarkan</a:t>
            </a:r>
            <a:r>
              <a:rPr lang="id-ID" sz="1800" dirty="0"/>
              <a:t>.</a:t>
            </a:r>
          </a:p>
        </p:txBody>
      </p:sp>
    </p:spTree>
    <p:extLst>
      <p:ext uri="{BB962C8B-B14F-4D97-AF65-F5344CB8AC3E}">
        <p14:creationId xmlns:p14="http://schemas.microsoft.com/office/powerpoint/2010/main" val="12315871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FD38345-42A0-4F4D-83B4-241DC0E46BF9}"/>
              </a:ext>
            </a:extLst>
          </p:cNvPr>
          <p:cNvPicPr>
            <a:picLocks noChangeAspect="1"/>
          </p:cNvPicPr>
          <p:nvPr/>
        </p:nvPicPr>
        <p:blipFill>
          <a:blip r:embed="rId2"/>
          <a:stretch>
            <a:fillRect/>
          </a:stretch>
        </p:blipFill>
        <p:spPr>
          <a:xfrm>
            <a:off x="942109" y="1427018"/>
            <a:ext cx="10709563" cy="4932217"/>
          </a:xfrm>
          <a:prstGeom prst="rect">
            <a:avLst/>
          </a:prstGeom>
        </p:spPr>
      </p:pic>
      <p:sp>
        <p:nvSpPr>
          <p:cNvPr id="3" name="Content Placeholder 2">
            <a:extLst>
              <a:ext uri="{FF2B5EF4-FFF2-40B4-BE49-F238E27FC236}">
                <a16:creationId xmlns:a16="http://schemas.microsoft.com/office/drawing/2014/main" xmlns="" id="{4328BC98-EF0A-4902-9EBC-FC8F2E9A324E}"/>
              </a:ext>
            </a:extLst>
          </p:cNvPr>
          <p:cNvSpPr>
            <a:spLocks noGrp="1"/>
          </p:cNvSpPr>
          <p:nvPr>
            <p:ph idx="1"/>
          </p:nvPr>
        </p:nvSpPr>
        <p:spPr>
          <a:xfrm>
            <a:off x="665018" y="498765"/>
            <a:ext cx="8553594" cy="748144"/>
          </a:xfrm>
        </p:spPr>
        <p:txBody>
          <a:bodyPr>
            <a:normAutofit/>
          </a:bodyPr>
          <a:lstStyle/>
          <a:p>
            <a:r>
              <a:rPr lang="id-ID" sz="3600" dirty="0"/>
              <a:t>Pabrik Semen di Indonesia </a:t>
            </a:r>
          </a:p>
        </p:txBody>
      </p:sp>
    </p:spTree>
    <p:extLst>
      <p:ext uri="{BB962C8B-B14F-4D97-AF65-F5344CB8AC3E}">
        <p14:creationId xmlns:p14="http://schemas.microsoft.com/office/powerpoint/2010/main" val="12717472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5597</TotalTime>
  <Words>1618</Words>
  <Application>Microsoft Office PowerPoint</Application>
  <PresentationFormat>Custom</PresentationFormat>
  <Paragraphs>142</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Slice</vt:lpstr>
      <vt:lpstr>Komponen  pondasi BANGUNAN</vt:lpstr>
      <vt:lpstr>I. SEMEN. ii. KAPUR III. PASIR.  IV. AIR.  V. Besi &amp; BETON. </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Tidak kalah penting dengan semen, kapur merupakan salah satu bahan dalam konstruksi bangunan. Bahan yang satu ini sudah ada sejak zaman kuno. Kegunaannya ialah untuk memplester bangunan, pembuatan tembok, pilar, dan lain sebagainya.  Fungsi utama dari kapur meliputi:  Pengikat mortel Pengikat pada beton cor. Bisa dicampur dengan semen portland untuk hasil konstruksi lebih baik. Sebagai bahan pemutih</vt:lpstr>
      <vt:lpstr>   PASIR Ukuran pasir standar yang baik digunakan dalam konstruksi ialah 0,0625 hingga 2 mm. Pasir sendiri merupakan bahan yang berasal dari alam dengan materi pembentuk berupa silikon dioksida.  Secara umum, jenisnya bisa dibedakan menjadi: 1. Pasir urug 2. Pasri pasang 3. Pasir putih bangka 4. Pasir beton 5. pasir batU  BATU  Batu split atau batu belah adalah material bangunan yang umum digunakan sebagai konstruksi dari sebuah pondasi. Sifat batu belah ini tetap, alias tidak mudah mengalami perubahan bentuk dan kualitas walau tertanam di dalam tanah. Karakteristik batu split umumnya berwarna kehitaman, abu-abu tua, atau coklat  </vt:lpstr>
      <vt:lpstr>Air adalah bahan utama dalam pembuatan pondasi bangunan, beton cor, baik readymix, precast, dan semua beton cor pada umumnya.   Air yang digunakan  dalam setiap konstruksi haruslah air bersih dan segar, tidak bercampur dengan bahan lain seperti minyak, maupun unsur organik lainnya yang dapat mengganggu kualitas beton maupun konstruksi bangunan.</vt:lpstr>
      <vt:lpstr>Besi adalah logam yang paling banyak penggunaannya, dari segi jumlah maupun ragamnya. Besi merupakan material alami yang terbuat dari unsur ferrum (Fe). Besi terbuat dari bijih besi yang ditambang dari alam, lalu diolah.    Bijih besi terdiri  atas   oksigen dan atom besi yang berikatan bersama dalam molekul.  Besi sendiri terdapat dialam atau kulit bumi dalam bentuk mineral  antara lain  ; magnetit (Fe3O4), hematit (Fe2O3), goethit, limonit atau siderit. Bijih besi biasanya kaya akan besi oksida dan beragam dalam hal warna, dari kelabu tua, kuning muda, ungu tua, hingga merah karat. Saat ini, cadangan biji besi tampak banyak, namun seiring dengan bertambahnya penggunaan besi secara eksponensial berkelanjutan, cadangan ini mulai berkurang, karena jumlahnya tetap, sedangkan penggunaan beitu banyak dan meluas diseluruh dunia.  </vt:lpstr>
      <vt:lpstr>Beton merupakan material wajib yang ada dalam setiap konstruksi. Bahan pembuatnya ialah dari pasir, kerikil, semen, air, besi dan jika perlu bisa diberi penambahan agregat lain  maupun bahan kimia agar kualitas beton lebih baik lagi.</vt:lpstr>
      <vt:lpstr>Sebuah bangunan, baik itu rumah, apartment, gedung perkantoran, hingga hotel memiliki banyak bagian yang penting dan tak terpisahkan satu sama lain. Beberapa diantaranya ialah pondasi, lantai, atap, serta dinding. Salah satu yang paling krusial dalam pembangunan dan agak rumit konstruksinya yaitu pondasi, dimana semua untuk pembangunannya harus dibuat dengan bahan dan cara terbaik agar bangunan kokoh dan berkualitas. </vt:lpstr>
      <vt:lpstr>  Untuk itulah, dirasa sangat penting untuk membahas,  masalah pondasi bangunan,  khususnya komponen utama yang menjadi materialnya.  Namun sebelum membahas masalah komponennya,  perlu kita ketahui dulu, :   “apakah pondasi bangunan itu” ?  pondasi bangunan ialah komponen yang fungsinya untuk mendukung tegaknya sebuah bangunan di atas lokasi tanah.  Untuk membangun sebuah pondasi, ada beberapa material yang dibutuhkan.   .</vt:lpstr>
      <vt:lpstr>Semen adalah serbuk atau tepung yang terbuat dari kapur dan material lainnya yang dipakai untuk membuat beton, merekatkan batu bata ataupun membuat tembok (KBBI, 2008). Istilah semen berasal dari bahasa Latin, yaitu caementum yang artinya bahan perekat  Semen merupakan bahan perekat yang mengikat agregat kasar dan halus dalam adukan cor yang dijadikan pondasi. ...</vt:lpstr>
      <vt:lpstr>Semen merupakan bahan perekat yang mengikat agregat kasar dan halus dalam adukan cor yang dijadikan pondasi.  Sifat semen ialah halus dan bisa mengeras jika dicampur dengan air.  Material semen sendiri cukup kompleks, diantaranya terdiri dari kalsium oksida, tanah liat dengan silika oksida, gamping, alumunium oksida, gips, dan juga besi oksida. Campuran bahan-bahan ini membuat semen bisa mengeras layaknya batu jika sudah tercampur dengan air.  Semen ternyata tidka hanya terdiri dari satu tipe saja, melainkan ada 5 tipe semen yang sering dipakai berdasarkan fungsinya:</vt:lpstr>
      <vt:lpstr>Tipe I Yaitu semen unutk bangunan umum. Nama lainnya ialah Ordinary Portand Cement.  Tipe II Yaitu jenis semen yang digunakan jika ditemui gangguan sulfat dan panas hidrasi yang sedang.  Tipe III Yaitu semen yang proses pengerasannya bisa berlangsung sangat cepat. Semen ini dimanfaatkan untuk menyelesaikan konstruksi  yang perlu penyelesaian cepat dengan batasan waktu tertentu.  Tipe IV Yaitu semen yang memiliki panas hidrasi cukup rendah.  Tipe V Yaitu semen yang dimanfaatkan untuk bahan konstruksi bagi pembangunan yang lokasinya ada di tepian pantai. Selain itu banyak pula diaplikasikan untuk konstruksi yang memiliki masalah sulfat yang tinggi</vt:lpstr>
      <vt:lpstr>1.Semen Portland Pozolan Semen portland ditambah dengan pozolan dengan angka sekitar 10-30%, di sebut juga dengan semen Traz Portland Cement yang sering dipakai di negara Jerman.  2. Semen putih Ciri khas dari semen ini ialah memiliki kadar Fe2O3 yang rendah. Warna abu-abunya diakibatkan oleh adanya serbuk besi. Material utamanya ialah dari batu kapur dan tanah liat putih, maka tak heran jika disebut dengan semen putih.  3. Mansory cement Semen jenis ini memiliki fungsi untuk pasangan tembok serta plasteran bangunan. Yang unik dari semen ini ialah bahannya yang dibuat dari semen portland yang dicampur dengan batu kapur. Dari segi kualitas, semen tipe I memiliki kualitas yang lebih baik dari jenis semen yang satu ini. </vt:lpstr>
      <vt:lpstr>4. Semen sumur minyak Sesuai namanya, fungsi dari semen ini cukup spesifik, antara lain untuk menyemen pipa pengeboran minyak serta melapisi bocoran gas maupun air yang terjadi.  5. Hidropobic cement Keunikan dari semen jenis ini ialah klinker yang di giling dengan adanya penambahan asam oleat/ asam streat.  6. Waterproofed cement Semen ini dibuat dari semen portland dengan penambahan calsium, alumunium, serta sterat logam lain.  7. Semen alumina Jenis semen yang dibuat dari batu kapur seta bauksit. Kadarnya ialah 60-70% batu kapur, dan 30-40% bauksit yang kemudian dibakar dalam suhu 1600 derajat celcius</vt:lpstr>
      <vt:lpstr>Masing-maisng jenis semen tersebut memiliki keunikan tersendiri dan fungsi yang spesifik.  Jadi, untuk setiap kebutuhan kosntruksi, perlu mempertimbangkan sekiranya jenis semen mana yang akan dipakai, seperti pemilihan semen untuk  pembuatan beton precast, beton readymix, pengecoran untuk reinforced concrete, maupun untuk prestressed concrete.  Jenis semen di atas sudah memiliki standar yang ditetapkan SNI, baik kegunaan maupun perbandingan material pembuatannya. Hal ini tak mengherankan, karena semen  menjadi unsur utama dalam sebuah konstruksi</vt:lpstr>
      <vt:lpstr>PowerPoint Presentation</vt:lpstr>
      <vt:lpstr>PowerPoint Presentation</vt:lpstr>
      <vt:lpstr>PowerPoint Presentation</vt:lpstr>
      <vt:lpstr>PowerPoint Presentation</vt:lpstr>
      <vt:lpstr>A. Batu kapur (lime stone) </vt:lpstr>
      <vt:lpstr>  A.Pasir besi /Ironsand B. B. Pasir Silika atau Silica Sand  </vt:lpstr>
      <vt:lpstr>Secara umum proses produksi semen terdiri dari beberapa tahapan : Tahap penambangan bahan mentah (quarry). Bahan dasar semen adalah batu kapur, tanah liat, pasir besi dan pasir silica. Bahan-bahan ini ditambang dengan menggunakan alat-alat berat kemudian dikirim ke pabrik semen. Bahan mentah ini diteliti di laboratorium, kemudian dicampur dengan proporsi.  Proses pembuatan semen terdiri dari lima tahap, yaitu sebagai berikut:</vt:lpstr>
      <vt:lpstr>1. Dari tambang.  2. stockpile/penyimpanan material.  3.reclaiming/penggarukan/pemasukan material ke belt conveyor.  4.penghalusan awal di raw mill.  5.pemanasan awal di preheater.  6.pembakaran di kiln.  7.proses pendinginan/penurunan temperatur di cooler.  8.penyimpanan di clingker silo.  9. bahan baku tambahan/filler.  10. penggilingan akhir di ball mill.  11..penyimpanan semen akhir sebelum distribusi</vt:lpstr>
      <vt:lpstr>Proses Penambangan Bahan Baku Jadi limestone, shale, silika, pasir besi, batu bara yang sudah di sebutkan di atas tadi asalnya dari tambang ,   pada umunya, proses penambangan dilakukan dengan metode peledakan,  sebelum diledakan, bukit yang sudah ditentukan sebagai lokasi peledakan akan di bor dulu, sebagai tempat bahan peledaknya, yaitu amunium nitrat dan fuel oil.   Setelah diledakin, material bahan baku  diangkut oleh dump truck, dengan bantuan whell loader tentunya.  Material-material yang diangkut oleh dump truck nantinya akan dimasukan ke crusher, buat dihancurin, biar ukurannya lebih kecil.  </vt:lpstr>
      <vt:lpstr>Proses Penghancuran/Crushing Crushing Peran dari crusher ini yaitu buat menghancurkan material dari proses penambangan yang masih memiliki dimensi besar , setelah material keluar dari crusher, ukuran material yang relatif besar akan menjadi kecil-kecil bray, maksimal 15 cm, tergantung ukuran yang dibutuhkan/di atur oleh si operator crusher.   Penyimpanan material di Stockpile material hasil penghancuran di crusher yang masih berbentuk kasar bakal ditransportasikan oleh belt conveyor bray, menuju ke masing-masing stockpile material, nah, fungsi dari stockpile ini adalah sebagai penyimpanan sementara material, yang mana apabila terjadi kerusakan di crusher, cadangan material masih dapat di support dalam aplikasinya, ada 2 jenis stockpile, yaitu longitudinal stockpile dan circular stockpile. </vt:lpstr>
      <vt:lpstr>Peran dari crusher ini yaitu buat menghancurkan material dari proses penambangan yang masih memiliki dimensi besar , setelah material keluar dari crusher, ukuran material yang relatif besar akan menjadi kecil-kecil bray, maksimal 15 cm, tergantung ukuran yang dibutuhkan/di atur oleh si operator crusher.  </vt:lpstr>
      <vt:lpstr>  Stockpile Penimbangan material dan transportasi ke Raw Mill Material yang disimpan di stockpile nantinya akan di 'garuk' oleh suatu alat yang dinamakan Reclaimer, prosesnya disebut reclaiming  Di reclaimer, terdapat panel yang memiliki fungsi masing-masing, diantaranya : untuk menggerakan reclaimer ke arah samping, untuk menggerakan scraper/penggaruk ke atas-bawah, dan beberapa fungsi lain termasuk tombol darurat/emergency. reclaimer Material yang digaruk oleh reclaimer akan dibawa oleh belt conveyor/bc menuju ke feed bin, yaitu suatu tempat dimana material akan disimpan dalam bin/wadah yang dibawahnya terdapat sabuk penimbang atau weight feeder.  </vt:lpstr>
      <vt:lpstr>Tiap material memiliki bin masing-masing, yaitu bin limestone, bin silika, bin pasir besi, bin high grade limestone, bin batubara. feed bin material yang berada di bin akan jatuh ke bawah, yaitu ke weight feeder. Fungsi utama dari weight feeder yaitu untuk menentukan tonase dan komposisi material yang akan digiling di raw mill   Dengan kalkulasi perbandingan material yang sesuai, maka dapat ditentuka kualitas semen yang nanti akan diciptakan. Di area bin juga terdapat suatu alat yang berfungsi untuk menangkap logam atau benda apapun yang berunsur logam bray, namanya metal separator/magnetik separator   Bagaimana dengan pasir besi kalo kena ini alat? si pasir besi bakal berada di bagian paling bawah tumpukan material yang jatuh dari weight feeder bray, dan ketumpuk sama limestone/premix, silika, dan hight grade limestone, jadi ntar kagak ketarik sama si metal separator. weight feeder Penggilingan awal material di Raw Mill raw mill jadi material yang masuk ke raw mill nanti bakal digiling oleh yang namanya roller, karena contact antara roller dengan table, material yang jatuh diatas table secara tidak langsung akan digiling oleh roller.  SElama di dalam rawmill, material akan nyampur juga sama gas panas, gas panasnya ngambil dari cooler gan,  </vt:lpstr>
      <vt:lpstr>Di rawmill ini ada 4 proses, yaitu grinding, drying, transporting dan separating, grinding terjadi ketika material digiling oleh roller dan table, jadi ukuran material akan menjadi lebih kecil, drying terjadi ketika material masuk dan bertemu dengan gas panas dan akhirnya moisture atau kelembaban material akan menurun, kalo separating itu pemisahan antara material yang memiliki kehalusan yang di targetkan, oleh alat yang namanya separator, jadi kalo materialnya kegedean, gak bakalan lolos separator, jadi gitu, nah kalo transporting itu dilakukan oleh id fan, jadi material yang lolos dari separator ntar bakal dihisap oleh id fan.  Multicyclone setelah material dihisep oleh id fan, material-udara bakal masuk ke multicyclone, di cyclone debu penggilingan dari raw mill akan dipisahkan dari udara bebas, dengan batuan gaya sentripetal material akan jatuh ke bawah, sedangkan udara bebas akan ke atas, ke arah bag filter untuk menyaring sisa2 debu yang kebawa, jadi pas di keluarin ke lingkungan sekitar entar bebas dari debu halus material yang jatuh dari cyclone akan masuk ke alat transportasi lain, bisa ke screw conveyor, atau chain conveyor, buat nanti diterusin ke air slide dan ke blending silo. screw conveyor air slide bag filter Rawmixing di blending silo Blending silo Material keluaran dari rawmill yang udah halus bakalan di homogenisasi biar campuran materialnya merata , jadi kualitas semennya dapat dijaga, selain homogenisasi, fungsi dari blending silo yaitu sebagai tempat penyimpanan sementara, agar ketika terjdi masalah di raw mill, proses pembakaran di kiln dapat tetap terjadi-suplai material ke kiln dapat terjaga.  </vt:lpstr>
      <vt:lpstr>Pemanasan dan pembakaran di Preheater dan Kiln preheater Ini dia yang namanya preheater , ada multicyclonenya, dimana materialnya muter-muter dari cyclone 1 sampe cyclone paling bawah. ketika material melewati masing-masing cyclone, temperatur material akan naik perlahan namun pasti, jadi ketika proses pembakaran di dalem kiln, udara di panaskan menuju ke arah pereheater bray, dan akan terjadi perpindahan panas antara material dengan udara dari kiln, sehingga menaikan temperatur si material. selain itu, di bagian dasar preheater, tepatnya di riser duct, ada yang namanya calsiner, dan disini terdapat burner juga, buat membantu pemanasan di preheater. kiln material yang udah dapet pembakaran awal di preheater ntar bakalan masuk ke kiln,   Di kiln ini suhu pembakanrannya mencapai 1450 derajat celcius  panas pastinya, kiln ini sebenarnya adalah tabung logam raksasa, di bagian cassing/permukaan kiln, sebut saja shell, bagian dalam dilapisi oleh suatu material yang disebut batu brick, atau batu tahan api, bukan sembarangan batu bray, apalagi batu akik, batu tahan api ini yang melapisi si shell dari temperatur yang sangat tinggi tersebut. pemasangan batu brick juga enggak boleh sembarangan, di dalem kiln, terdapat zona-zona yang memiliki temperatur yang berbeda-beda, salah pasang batu/salah lokasi pemasangan batu sangat berpengaruh terhadap umur dari si kiln. keluaran material dari kiln namanya clinker, clinker ini suhunya masih tinggi sehingga harus diturunin suhunya, dalam proses pendinginannya, coller memanfaatkan udara yang di tembakan oleh blower, dan masuk ke cooler melalui bagian bawah polytrack/penggerak material di cooler. polytrack, grate plate atau apapun jenis dari bagian transporting material cooler ini akan bergerak untuk memindahkan material clinker ke ujung cooler, untuk di transport ke proses selanjutnya.   </vt:lpstr>
      <vt:lpstr>Penyimpanan Clinker clingker keluar dari cooler akan disimpen di clingker silo, dari cooler, clinker akan jatuh ke alat yang namanya hidrolik crusher bray, yang mana ukuran dari clinker yg kebesaran bakal digiling biar jadi kecil-kecil, baru deh keluar dari cooler dan diangkut oleh yang namanya apron conveyor. silo clinker Penghalusan Akhir ballmill Penghalusan akhir dilakukan di ball mill setelah itu semen disimpan di silo stock sebelum pendistribusian. jadi material yang masuk ke raw mill nanti bakal digiling oleh yang namanya roller, karena contact antara roller dengan table, material yang jatuh diatas table secara tidak langsung akan digiling oleh roller. nah selama di dalam rawmill, material akan nyampur juga sama gas panas, gas panasnya ngambil dari cooler gan, penjelasan tentang cooler akan nyusul nah, di rawmill ini ada 4 proses, yaitu grinding, drying, transporting dan separating, grinding terjadi ketika material digiling oleh roller dan table, jadi ukuran material akan menjadi lebih kecil, drying terjadi ketika material masuk dan bertemu dengan gas panas dan akhirnya moisture atau kelembaban material akan menurun, kalo separating itu pemisahan antara material yang memiliki kehalusan yang di targetkan, oleh alat yang namanya separator, jadi kalo materialnya kegedean, gak bakalan lolos separator, jadi gitu, nah kalo transporting itu dilakukan oleh id fan, jadi material yang lolos dari separator ntar bakal dihisap oleh id fa</vt:lpstr>
      <vt:lpstr>        setelah material dihisep oleh id fan, material-udara bakal masuk ke multicyclone, di cyclone debu penggilingan dari raw mill akan dipisahkan dari udara bebas, dengan batuan gaya sentripetal material akan jatuh ke bawah,  sedangkan udara bebas akan ke atas, ke arah bag filter untuk menyaring sisa2 debu yang kebawa, jadi pas di keluarin ke lingkungan sekitar entar bebas dari debu halus material yang jatuh dari cyclone akan masuk ke alat transportasi lain, bisa ke screw conveyor, atau chain conveyor, buat nanti diterusin ke air slide dan ke blending silo. Material keluaran dari rawmill yang udah halus bakalan di homogenisasi biar campuran materialnya merata , jadi kualitas semennya dapat dijaga.  selain homogenisasi, fungsi dari blending silo yaitu sebagai tempat penyimpanan sementara, agar ketika terjdi masalah di raw mill,  proses pembakaran di kiln dapat tetap terjadi-suplai material ke kiln dapat terjaga.        </vt:lpstr>
      <vt:lpstr>material yang udah dapet pembakaran awal di preheater ntar bakalan masuk ke kiln, nah, di kiln ini suhu pembakanrannya mencapai 1450 derajat celcius  panas pastinya, kiln ini sebenarnya adalah tabung logam raksasa, di bagian cassing/permukaan kiln, sebut saja shell, bagian dalam dilapisi oleh suatu material yang disebut batu brick, atau batu tahan api, bukan sembarangan batu bray, apalagi batu akik, batu tahan api ini yang melapisi si shell dari temperatur yang sangat tinggi tersebut. pemasangan batu brick juga enggak boleh sembarangan, di dalem kiln, terdapat zona-zona yang memiliki temperatur yang berbeda-beda, salah pasang batu/salah lokasi pemasangan batu sangat berpengaruh terhadap umur dari si kiln. keluaran material dari kiln namanya clinker, clinker ini suhunya masih tinggi sehingga harus diturunin suhunya, dalam proses pendinginannya, coller memanfaatkan udara yang di tembakan oleh blower, dan masuk ke cooler melalui bagian bawah polytrack/penggerak material di cooler. polytrack, grate plate atau apapun jenis dari bagian transporting material cooler ini akan bergerak untuk memindahkan material clinker ke ujung cooler, untuk di transport ke proses selanjutnya. Penyimpanan Clinker clingker keluar dari cooler akan disimpen di clingker silo, dari cooler, clinker akan jatuh ke alat yang namanya hidrolik crusher bray, yang mana ukuran dari clinker yg kebesaran bakal digiling biar jadi kecil-kecil, baru deh keluar dari cooler dan diangkut oleh yang namanya apron conveyor.</vt:lpstr>
      <vt:lpstr> Penyimpanan material di Stockpile material hasil penghancuran di crusher yang masih berbentuk kasar bakal ditransportasikan oleh belt conveyor bray, menuju ke masing-masing stockpile material, nah, fungsi dari stockpile ini adalah sebagai penyimpanan sementara material, yang mana apabila terjadi kerusakan di crusher, cadangan material masih dapat di support dalam aplikasinya,   ada 2 jenis stockpile, yaitu  1. longitudinal stockpile dan  2. circular stockpile.  </vt:lpstr>
      <vt:lpstr>PowerPoint Presentation</vt:lpstr>
      <vt:lpstr>Portland Cemen. Adalah jenis yang paling umum dari semen dalam penggunaan umum di seluruh dunia karena merupakan bahan dasar beton dan plesteran semen.  Super Masonry Cemen. Semen ini lebih tepat digunakan untuk konstruksi perumahan gedung, jalan dan irigasi yang struktur betonnya maksimal K225. Dapat juga digunakan untuk bahan baku pembuatan genteng beton, hollow brick, paving block, tegel dan bahan bangunan lainnya.  Oil Well Cemen (OWC). Merupakan semen khusus yang lebih tepat digunakan untuk pembuatan sumur minyak bumi dan gas alam dengan konstruksi sumur minyak bawah permukaan laut dan bumi. Untuk saat ini jenis OWC yang telah diproduksi adalah class G, HSR (High Sulfat Resistance) disebut juga sebagai BASIC OWC. Bahan aditif dapat ditambahkan/dicampurkan hingga menghasilkan kombinasi produk OWC untuk pemakaian pada berbagai kedalaman dan temperatur.   Semen Putih. Digunakan untuk pekerjaan penyelesaian (finishing), sebagai filler atau pengisi. Semen jenis ini dibuat dari bahan utama kalsit (calcite) limestone murni. )  Hidropobic cement.  Hidrophobic cement adalah klinker yang di giling dengan tambahan asam oleat atau asam streat.  Waterproofed cement. Semen yang digunakan di Inggris yang terbuat dari semen Portland yang ditambahkan calsium, aluminium, atau serat logam lainnya.  </vt:lpstr>
      <vt:lpstr>Portland Cemen. Adalah jenis yang paling umum dari semen dalam penggunaan umum di seluruh dunia karena merupakan bahan dasar beton dan plesteran semen. Super Masonry Cemen. Semen ini lebih tepat digunakan untuk konstruksi perumahan gedung, jalan dan irigasi yang struktur betonnya maksimal K225. Dapat juga digunakan untuk bahan baku pembuatan genteng beton, hollow brick, paving block, tegel dan bahan bangunan lainnya. Oil Well Cemen (OWC). Merupakan semen khusus yang lebih tepat digunakan untuk pembuatan sumur minyak bumi dan gas alam dengan konstruksi sumur minyak bawah permukaan laut dan bumi. Untuk saat ini jenis OWC yang telah diproduksi adalah class G, HSR (High Sulfat Resistance) disebut juga sebagai BASIC OWC. Bahan aditif dapat ditambahkan/dicampurkan hingga menghasilkan kombinasi produk OWC untuk pemakaian pada berbagai kedalaman dan temperatur.  Semen Putih. Digunakan untuk pekerjaan penyelesaian (finishing), sebagai filler atau pengisi. Semen jenis ini dibuat dari bahan utama kalsit (calcite) limestone murni.   Hidropobic cement.  Hidrophobic cement adalah klinker yang di giling dengan tambahan asam oleat atau asam streat.  Waterproofed cement. Semen yang digunakan di Inggris yang terbuat dari semen Portland yang ditambahkan calsium, aluminium, atau serat logam lainnya.   Semen alumina. Semen alumina terbuat dari batu kapur dicampur dengan bauksit dengan kadar campuran 60-70% (batu kapur), dan 30-40% (bauksit). Campuran dibakar pada suhu 1.600 derajat C dalam tungku listrik sampai cair, kemudian hasil pembakaran tadi di tambahkan gips.  Portland Pozzolan Cement. Adalah semen hidrolis yang dibuat dengan menggiling clinker, gypsum dan bahan pozzolan. Produk ini lebih tepat digunakan untuk bangunan umum dan bangunan yang memerlukan ketahanan sulfat dan panas hidrasi sedang, seperti: jembatan, jalan raya, perumahan, dermaga, beton massa, bendungan, bangunan irigasi dan fondasi pelat penuh.  Portland Composite Cement. Digunakan untuk bangunan-bangunan pada umumnya, sama dengan penggunaan OPC dengan kuat tekan yang sama. PCC mempunyai panas hidrasi yang lebih rendah selama proses pendinginan dibandingkan dengan OPC, sehingga pengerjaannya akan lebih mudah dan menghasilkan permukaan beton/plester yang lebih rapat dan lebih halus</vt:lpstr>
      <vt:lpstr>Portland Cement Type I (Ordinary Portland Cement).  Semen portland tipe I merupakan jenis semen yang paling banyak dibutuhkan oleh masyarakat luas dan dapat digunakan untuk seluruh aplikasi yang tidak membutuhkan persyaratan khusus.   Ordinary Portland Cement adalah Semen Portland yang dipakai untuk segala macam kontruksi apabila tidak diperlukan sifat–sifat khusus, misalnya ketahanan terhadap sulfat, panas hidrasi, dan sebagainya.   Portland Cement Type II (Moderate Sulfat Resistance).  Semen Portland Tipe II merupakan semen dengan panas hidrasi sedang atau di bawah semen Portland Tipe I serta tahan terhadap sulfat.  Semen ini cocok digunakan untuk daerah yang memiliki cuaca dengan suhu yang cukup tinggi serta pada struktur drainase. Semen Portland tipe II ini disarankan untuk dipakai pada bangunan seperti bendungan, dermaga dan landasan berat yang ditandai adanya kolom-kolom dan dimana proses hidrasi rendah juga merupakan pertimbangan utama</vt:lpstr>
      <vt:lpstr>Portland Cement Type III (High Early Strength Portland Cement).  Jenis ini memperoleh kekuatan besar dalam waktu singkat, sehingga dapat digunakan untuk perbaikan bangunan beton yang perlu segera digunakan atau yang acuannya perlu segera dilepas. Selain itu juga dapat dipergunakan pada daerah yang memiliki temperatur rendah, terutama pada daerah yang mempunyai musim dingin. Kegunaan pembuatan jalan beton, landasan lapangan udara, bangunan tingkat tinggi, bangunan dalam air yang tidak memerlukan ketahanan terhadap sulfat.   Portland Cement Type IV (Low Heat Of Hydration).  Tipe semen dengan panas hidrasi rendah.Semen tipe ini digunakan untuk keperluan konstruksi yang memerlukan jumlah dan kenaikan panas harus diminimalkan. Oleh karena itu semen jenis ini akan memperoleh tingkat kuat beton dengan lebih lambat ketimbang Portland tipe I. Tipe semen seperti ini digunakan untuk struktur beton masif seperti dam dengan gravitasi besar dimana kenaikan temperatur akibat panas yang dihasilkan selama proses curing merupakan faktor kritis. Cocok digunakan untuk daerah yang bersuhu panas.  Portland Cement Type V (Sulfat Resistance Cement).  Semen portland yang dalam penggunaannya memerlukan ketahanan tinggi terhadap sulfat. Cocok digunakan untuk pembuatan beton pada daerah yang tanah dan airnya mempunyai kandungan garam sulfat tinggi. Sangat cocok untuk instalasi pengolahan limbah pabrik, konstruksi dalam air, jembatan, terowongan, pelabuhan,dan pembangkit tenaga nuklir.</vt:lpstr>
      <vt:lpstr>a. Batu Kapur (Limer Stone)  Batu Kapur merupakan sumber utama senyawa Kalsium. Batu kapur murni umumnya merupakan kalsit atau aragonit yang secara kimia keduanya dinamakan CaCO3. Kalsium karbonat (CaCO3) di alam sangat banyak terdapat di berbagai tempat. Kalsium karbonat berasal dari pembentukan geologis yang pada umumnya dapat dipakai untuk pembuatan semen Portland sebagai sumber utama senyawa Ca. Batu kapur murni biasanya berupa Calspar (kalsit) dan aragonite. Senyawa Karbonat dan Magnesium dalam batu Kapur umumnya berupa dolomite (CaMg(CO3)2. Dalam proses pembuatan Semen, CaCO3 akan berubah menjadi oksida Kalsium (CaO) dan dolomite berubah bentuk menjadi kristal oksida magnesium (MgO) bebas/Periclase.  b. Tanah Liat (Tanah Liat)  Tanah Liat (Al2O3.K2O.6SiO2.2H2O) merupakan bahan baku semen yang mempunyai sumber utama senyawa silikat dan aluminat dan sedikit senyawa besi. Tanah liat memiliki berat molekul 796,40 g/gmol dan secara umum mempunyai warna cokelat kemerah-merahan serta tidak larut dalam air. Dalam jumlah amat kecil kadang-kadang juga didapati senyawa-senyawa alkali (Na dan K) yang dapat mempengaruhi mutu semen. </vt:lpstr>
      <vt:lpstr>Bahan baku penunjang adalah bahan mentah yang dipakai hanya apabila terjadi kekurangan salah satu komponen pada pencampuran bahan mentah. Pada umumnya, bahan baku korektif yang digunakan mengandung oksida silika, oksida alumina dan oksida besi yang diperoleh dari pasir silika (silica sand) dan pasir besi (iron sand). Pasir Silika (silica sand). Pasir silika digunakan sebagai pengkoreksi kadar SiO2 dalam tanah liat yang rendah.  Pasir Besi (iron sand). Pasir besi digunakan sebagai pengkoreksi kadar Fe2O3 yang biasanya dalam bahan baku utama masih kurang.</vt:lpstr>
      <vt:lpstr>Gypsum.  Di dalam proses penggilingan terak ditambahkan bahan tambahan Gipsum sebanyak 4-5%. Gipsum dengan rumus kimia CaSO4.2H2O merupakan bahan yang harus ditambahkan pada proses pengilingan klinker menjadi semen. Fungsi gypsum adalah mengatur waktu pengikatan daripada semen atau yang dikenal dengan sebutan retarder. Abu Terbang (Fly Ash). Abu terbang adalah bagian dari sisa pembakaran batubara pada boiler pembangkit listrik tenaga uap yang berbentuk partikel halus amorf dan bersifat Pozzolan yang dapat bereaksi dengan kapur pada suhu kamar dengan media air membentuk senyawa yang bersifat mengikat</vt:lpstr>
      <vt:lpstr>PowerPoint Presentation</vt:lpstr>
      <vt:lpstr>Secara umum proses produksi semen terdiri dari beberapa tahapan :  Tahap penambangan bahan mentah (quarry).  Bahan dasar semen adalah batu kapur, tanah liat, pasir besi dan pasir silica. Bahan-bahan ini ditambang dengan menggunakan alat-alat berat kemudian dikirim ke pabrik semen.  Bahan mentah ini diteliti di laboratorium, kemudian dicampur dengan proporsi yang tepat dan dimulai tahap penggilingan awal  bahan mentah dengan mesin penghancur sehingga berbentuk serbuk.  Bahan kemudian dipanaskan di preheater Pemanasan dilanjutkan di dalam kiln sehingga bereaksi membentuk kristal klinker Kristal klinker ini kemudian didinginkan di cooler dengan bantuan angin. Panas dari proses   pendinginan ini di alirkan lagi ke preheater untuk menghemat energi Klinker ini kemudian dihaluskan lagi dalam tabung yang berputar yang bersisi bola-bola baja sehingga menjadi serbuk semen yang halus. Klinker yang telah halus ini disimpan dalam silo (tempat penampungan semen mirip tangki minyak pertamina)  Dari silo  ini semen dipak dan dijual ke konsumen.</vt:lpstr>
      <vt:lpstr>Penyediaan bahan baku.  Bahan baku utama yang digunakan untuk kegiatan produksi semen adalah batu kapur sekitar 75 - 90 % dan tanah liat sekitar 7 - 20 %,  sedangkan bahan baku koreksi berupa pasir besi sekitar 1 - 3 % dan pasir silika 1 - 6 %.   Pengeringan dan penggilingan bahan baku.  Penggilingan bahan mentah adalah cara untuk memperkecil ukuran bahan mentah menjadi lebih kecil atau membuat luas permukaan material menjadi lebih besar.  Tujuan dari penggilingan bahan mentah ini adalah untuk mendapatkan campuran bahan mentah yang homogenik dan untuk mempermudah terjadinya reaksi kimia pada saat klinkerisasi. Selain penggilingan, material juga mengalami pengeringan dengan media pengeringanya berupa gas panas yang dapat berasal dari hot gas generator ataupun dari kiln exchaust gas.</vt:lpstr>
      <vt:lpstr>Pembentukan klinker (pembakaran).  Tepung baku (raw meal) yang telah dihomogenisasi di dalam CF Silo dikeluarkan dan dengan menggunakan serangkaian peralatan transport,  tepung baku diumpankan ke kiln. Tepung baku yang diumpankan ke Kiln disebut umpan baku atau umpan kiln (kiln feed).  Proses pembakaran yang terjadi meliputi pemanasan awal umpan baku di preheater (pengeringan, dehidrasi dan dekomposisi), pembakaran di kiln (klinkerisasi) dan pendinginan di Grate cooler (quenching).   Penggilingan klinker.  Penggilingan dilakukan pada roller press sehingga memiliki ukuran tertentu yang selanjutnya digiling dengan menggunakan alat penggiling berupa tube mill yang berisi bola-bola besi sebagai media penghancurnya.  Material yang telah halus dihisap dan dipisahkan dari udara pembawanya dengan menggunakan beberapa perangkat pemisah debu.  Hasil penggilingan ini disimpan dalan semen silo yang kedap udara.  Pengantongan semen.  Semen dikeluarkan dari semen silo dan diangkut dengan menggunakan belt conveyor masuk ke steel silo.  Dengan alat pengantongan berupa rotary packer,  semen dikantongi dengan setiap 1 sak berisi 50 kg semen, kemudian dibawa ke truk untuk dipasarkan.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Komponen pondasi dangkal</dc:title>
  <dc:creator>toshiba</dc:creator>
  <cp:lastModifiedBy>Asus</cp:lastModifiedBy>
  <cp:revision>76</cp:revision>
  <dcterms:created xsi:type="dcterms:W3CDTF">2019-11-18T15:03:44Z</dcterms:created>
  <dcterms:modified xsi:type="dcterms:W3CDTF">2026-09-24T22:41:28Z</dcterms:modified>
</cp:coreProperties>
</file>